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1" r:id="rId5"/>
    <p:sldId id="260" r:id="rId6"/>
    <p:sldId id="259" r:id="rId7"/>
    <p:sldId id="258" r:id="rId8"/>
    <p:sldId id="267" r:id="rId9"/>
    <p:sldId id="266" r:id="rId10"/>
    <p:sldId id="265" r:id="rId11"/>
    <p:sldId id="264" r:id="rId12"/>
    <p:sldId id="263" r:id="rId13"/>
    <p:sldId id="269" r:id="rId14"/>
    <p:sldId id="268" r:id="rId15"/>
    <p:sldId id="270" r:id="rId16"/>
    <p:sldId id="275" r:id="rId17"/>
    <p:sldId id="274" r:id="rId18"/>
    <p:sldId id="273"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1EBC99-6EC1-4DBB-9545-4568E566A243}" v="14" dt="2025-04-29T21:03:11.5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12"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üjdat güngör" userId="509983f38f34a117" providerId="LiveId" clId="{4A1EBC99-6EC1-4DBB-9545-4568E566A243}"/>
    <pc:docChg chg="undo custSel delSld modSld">
      <pc:chgData name="müjdat güngör" userId="509983f38f34a117" providerId="LiveId" clId="{4A1EBC99-6EC1-4DBB-9545-4568E566A243}" dt="2025-05-06T08:15:47.962" v="218" actId="20577"/>
      <pc:docMkLst>
        <pc:docMk/>
      </pc:docMkLst>
      <pc:sldChg chg="modSp mod">
        <pc:chgData name="müjdat güngör" userId="509983f38f34a117" providerId="LiveId" clId="{4A1EBC99-6EC1-4DBB-9545-4568E566A243}" dt="2025-05-06T08:15:47.962" v="218" actId="20577"/>
        <pc:sldMkLst>
          <pc:docMk/>
          <pc:sldMk cId="3084432494" sldId="257"/>
        </pc:sldMkLst>
        <pc:spChg chg="mod">
          <ac:chgData name="müjdat güngör" userId="509983f38f34a117" providerId="LiveId" clId="{4A1EBC99-6EC1-4DBB-9545-4568E566A243}" dt="2025-05-06T08:14:56.441" v="213"/>
          <ac:spMkLst>
            <pc:docMk/>
            <pc:sldMk cId="3084432494" sldId="257"/>
            <ac:spMk id="5" creationId="{340CE270-3C0D-DAD1-CE71-6BA0B3AAAD34}"/>
          </ac:spMkLst>
        </pc:spChg>
        <pc:spChg chg="mod">
          <ac:chgData name="müjdat güngör" userId="509983f38f34a117" providerId="LiveId" clId="{4A1EBC99-6EC1-4DBB-9545-4568E566A243}" dt="2025-05-06T08:15:47.962" v="218" actId="20577"/>
          <ac:spMkLst>
            <pc:docMk/>
            <pc:sldMk cId="3084432494" sldId="257"/>
            <ac:spMk id="7" creationId="{777EB7E0-45A6-198A-C7B2-B9EC96E808B3}"/>
          </ac:spMkLst>
        </pc:spChg>
      </pc:sldChg>
      <pc:sldChg chg="modSp mod">
        <pc:chgData name="müjdat güngör" userId="509983f38f34a117" providerId="LiveId" clId="{4A1EBC99-6EC1-4DBB-9545-4568E566A243}" dt="2025-04-29T20:58:07.163" v="36" actId="13900"/>
        <pc:sldMkLst>
          <pc:docMk/>
          <pc:sldMk cId="2923972695" sldId="258"/>
        </pc:sldMkLst>
        <pc:spChg chg="mod">
          <ac:chgData name="müjdat güngör" userId="509983f38f34a117" providerId="LiveId" clId="{4A1EBC99-6EC1-4DBB-9545-4568E566A243}" dt="2025-04-29T20:58:07.163" v="36" actId="13900"/>
          <ac:spMkLst>
            <pc:docMk/>
            <pc:sldMk cId="2923972695" sldId="258"/>
            <ac:spMk id="3" creationId="{C99A05A9-2A6B-C29A-2421-F951B29ED58E}"/>
          </ac:spMkLst>
        </pc:spChg>
      </pc:sldChg>
      <pc:sldChg chg="modSp mod">
        <pc:chgData name="müjdat güngör" userId="509983f38f34a117" providerId="LiveId" clId="{4A1EBC99-6EC1-4DBB-9545-4568E566A243}" dt="2025-04-29T20:56:09.391" v="23" actId="20577"/>
        <pc:sldMkLst>
          <pc:docMk/>
          <pc:sldMk cId="1878790644" sldId="259"/>
        </pc:sldMkLst>
        <pc:spChg chg="mod">
          <ac:chgData name="müjdat güngör" userId="509983f38f34a117" providerId="LiveId" clId="{4A1EBC99-6EC1-4DBB-9545-4568E566A243}" dt="2025-04-29T20:56:09.391" v="23" actId="20577"/>
          <ac:spMkLst>
            <pc:docMk/>
            <pc:sldMk cId="1878790644" sldId="259"/>
            <ac:spMk id="3" creationId="{86A7E1EA-C0B9-6AD6-46C0-347770A9C0F4}"/>
          </ac:spMkLst>
        </pc:spChg>
      </pc:sldChg>
      <pc:sldChg chg="modSp mod">
        <pc:chgData name="müjdat güngör" userId="509983f38f34a117" providerId="LiveId" clId="{4A1EBC99-6EC1-4DBB-9545-4568E566A243}" dt="2025-04-29T20:53:50.308" v="13"/>
        <pc:sldMkLst>
          <pc:docMk/>
          <pc:sldMk cId="2709958224" sldId="260"/>
        </pc:sldMkLst>
        <pc:spChg chg="mod">
          <ac:chgData name="müjdat güngör" userId="509983f38f34a117" providerId="LiveId" clId="{4A1EBC99-6EC1-4DBB-9545-4568E566A243}" dt="2025-04-29T20:53:50.308" v="13"/>
          <ac:spMkLst>
            <pc:docMk/>
            <pc:sldMk cId="2709958224" sldId="260"/>
            <ac:spMk id="3" creationId="{100D8102-0F28-8E87-9C4B-668CC85598C6}"/>
          </ac:spMkLst>
        </pc:spChg>
      </pc:sldChg>
      <pc:sldChg chg="modSp mod">
        <pc:chgData name="müjdat güngör" userId="509983f38f34a117" providerId="LiveId" clId="{4A1EBC99-6EC1-4DBB-9545-4568E566A243}" dt="2025-04-29T20:53:24.832" v="12" actId="20577"/>
        <pc:sldMkLst>
          <pc:docMk/>
          <pc:sldMk cId="1100933785" sldId="261"/>
        </pc:sldMkLst>
        <pc:spChg chg="mod">
          <ac:chgData name="müjdat güngör" userId="509983f38f34a117" providerId="LiveId" clId="{4A1EBC99-6EC1-4DBB-9545-4568E566A243}" dt="2025-04-29T20:53:24.832" v="12" actId="20577"/>
          <ac:spMkLst>
            <pc:docMk/>
            <pc:sldMk cId="1100933785" sldId="261"/>
            <ac:spMk id="3" creationId="{6DF999E4-40CF-4A3B-9CA3-6EA7117B7270}"/>
          </ac:spMkLst>
        </pc:spChg>
      </pc:sldChg>
      <pc:sldChg chg="modSp mod">
        <pc:chgData name="müjdat güngör" userId="509983f38f34a117" providerId="LiveId" clId="{4A1EBC99-6EC1-4DBB-9545-4568E566A243}" dt="2025-04-29T20:51:56.136" v="8" actId="20577"/>
        <pc:sldMkLst>
          <pc:docMk/>
          <pc:sldMk cId="2955570530" sldId="262"/>
        </pc:sldMkLst>
        <pc:spChg chg="mod">
          <ac:chgData name="müjdat güngör" userId="509983f38f34a117" providerId="LiveId" clId="{4A1EBC99-6EC1-4DBB-9545-4568E566A243}" dt="2025-04-29T20:51:56.136" v="8" actId="20577"/>
          <ac:spMkLst>
            <pc:docMk/>
            <pc:sldMk cId="2955570530" sldId="262"/>
            <ac:spMk id="3" creationId="{80AB29F6-8FC3-38C0-4793-0E119E7549C9}"/>
          </ac:spMkLst>
        </pc:spChg>
      </pc:sldChg>
      <pc:sldChg chg="addSp modSp mod">
        <pc:chgData name="müjdat güngör" userId="509983f38f34a117" providerId="LiveId" clId="{4A1EBC99-6EC1-4DBB-9545-4568E566A243}" dt="2025-04-29T21:09:37.590" v="114" actId="1076"/>
        <pc:sldMkLst>
          <pc:docMk/>
          <pc:sldMk cId="4186204392" sldId="263"/>
        </pc:sldMkLst>
        <pc:spChg chg="mod">
          <ac:chgData name="müjdat güngör" userId="509983f38f34a117" providerId="LiveId" clId="{4A1EBC99-6EC1-4DBB-9545-4568E566A243}" dt="2025-04-29T21:09:06.070" v="107" actId="20577"/>
          <ac:spMkLst>
            <pc:docMk/>
            <pc:sldMk cId="4186204392" sldId="263"/>
            <ac:spMk id="3" creationId="{D76AF165-833B-57A3-EBEF-C0C5C39406C1}"/>
          </ac:spMkLst>
        </pc:spChg>
        <pc:picChg chg="add mod">
          <ac:chgData name="müjdat güngör" userId="509983f38f34a117" providerId="LiveId" clId="{4A1EBC99-6EC1-4DBB-9545-4568E566A243}" dt="2025-04-29T21:09:13.186" v="110" actId="1076"/>
          <ac:picMkLst>
            <pc:docMk/>
            <pc:sldMk cId="4186204392" sldId="263"/>
            <ac:picMk id="4" creationId="{18AB2E81-8921-1586-244E-C8A24026B769}"/>
          </ac:picMkLst>
        </pc:picChg>
        <pc:picChg chg="add mod">
          <ac:chgData name="müjdat güngör" userId="509983f38f34a117" providerId="LiveId" clId="{4A1EBC99-6EC1-4DBB-9545-4568E566A243}" dt="2025-04-29T21:09:37.590" v="114" actId="1076"/>
          <ac:picMkLst>
            <pc:docMk/>
            <pc:sldMk cId="4186204392" sldId="263"/>
            <ac:picMk id="6" creationId="{DB1B16CA-7D26-598E-36F0-E4FB07BF2A94}"/>
          </ac:picMkLst>
        </pc:picChg>
      </pc:sldChg>
      <pc:sldChg chg="addSp modSp mod">
        <pc:chgData name="müjdat güngör" userId="509983f38f34a117" providerId="LiveId" clId="{4A1EBC99-6EC1-4DBB-9545-4568E566A243}" dt="2025-04-29T21:08:30.327" v="105" actId="1076"/>
        <pc:sldMkLst>
          <pc:docMk/>
          <pc:sldMk cId="3407320959" sldId="264"/>
        </pc:sldMkLst>
        <pc:spChg chg="mod">
          <ac:chgData name="müjdat güngör" userId="509983f38f34a117" providerId="LiveId" clId="{4A1EBC99-6EC1-4DBB-9545-4568E566A243}" dt="2025-04-29T21:08:15.641" v="104" actId="313"/>
          <ac:spMkLst>
            <pc:docMk/>
            <pc:sldMk cId="3407320959" sldId="264"/>
            <ac:spMk id="4" creationId="{CF88142C-07C3-AB62-86E6-906F086E2700}"/>
          </ac:spMkLst>
        </pc:spChg>
        <pc:picChg chg="add mod">
          <ac:chgData name="müjdat güngör" userId="509983f38f34a117" providerId="LiveId" clId="{4A1EBC99-6EC1-4DBB-9545-4568E566A243}" dt="2025-04-29T21:06:55.155" v="95" actId="14100"/>
          <ac:picMkLst>
            <pc:docMk/>
            <pc:sldMk cId="3407320959" sldId="264"/>
            <ac:picMk id="3" creationId="{ABBD6EE1-2762-A128-2D58-A6E1413791DF}"/>
          </ac:picMkLst>
        </pc:picChg>
        <pc:picChg chg="add mod">
          <ac:chgData name="müjdat güngör" userId="509983f38f34a117" providerId="LiveId" clId="{4A1EBC99-6EC1-4DBB-9545-4568E566A243}" dt="2025-04-29T21:07:38.100" v="98" actId="1076"/>
          <ac:picMkLst>
            <pc:docMk/>
            <pc:sldMk cId="3407320959" sldId="264"/>
            <ac:picMk id="6" creationId="{E8CCEEE9-4A69-6A25-C46E-5B2644F01CF0}"/>
          </ac:picMkLst>
        </pc:picChg>
        <pc:picChg chg="add mod">
          <ac:chgData name="müjdat güngör" userId="509983f38f34a117" providerId="LiveId" clId="{4A1EBC99-6EC1-4DBB-9545-4568E566A243}" dt="2025-04-29T21:08:30.327" v="105" actId="1076"/>
          <ac:picMkLst>
            <pc:docMk/>
            <pc:sldMk cId="3407320959" sldId="264"/>
            <ac:picMk id="8" creationId="{385D0FD0-9B43-ACD6-EA6C-07999AA46704}"/>
          </ac:picMkLst>
        </pc:picChg>
      </pc:sldChg>
      <pc:sldChg chg="modSp mod">
        <pc:chgData name="müjdat güngör" userId="509983f38f34a117" providerId="LiveId" clId="{4A1EBC99-6EC1-4DBB-9545-4568E566A243}" dt="2025-04-29T21:04:10.188" v="91" actId="20577"/>
        <pc:sldMkLst>
          <pc:docMk/>
          <pc:sldMk cId="631973403" sldId="265"/>
        </pc:sldMkLst>
        <pc:spChg chg="mod">
          <ac:chgData name="müjdat güngör" userId="509983f38f34a117" providerId="LiveId" clId="{4A1EBC99-6EC1-4DBB-9545-4568E566A243}" dt="2025-04-29T21:04:10.188" v="91" actId="20577"/>
          <ac:spMkLst>
            <pc:docMk/>
            <pc:sldMk cId="631973403" sldId="265"/>
            <ac:spMk id="3" creationId="{97D08FF5-62A8-DF16-A1E0-3FC3D64016C9}"/>
          </ac:spMkLst>
        </pc:spChg>
      </pc:sldChg>
      <pc:sldChg chg="addSp modSp mod">
        <pc:chgData name="müjdat güngör" userId="509983f38f34a117" providerId="LiveId" clId="{4A1EBC99-6EC1-4DBB-9545-4568E566A243}" dt="2025-04-29T21:03:11.579" v="86" actId="20577"/>
        <pc:sldMkLst>
          <pc:docMk/>
          <pc:sldMk cId="1703066600" sldId="266"/>
        </pc:sldMkLst>
        <pc:spChg chg="mod">
          <ac:chgData name="müjdat güngör" userId="509983f38f34a117" providerId="LiveId" clId="{4A1EBC99-6EC1-4DBB-9545-4568E566A243}" dt="2025-04-29T21:00:49.336" v="60" actId="20577"/>
          <ac:spMkLst>
            <pc:docMk/>
            <pc:sldMk cId="1703066600" sldId="266"/>
            <ac:spMk id="3" creationId="{9525C9D3-2E4D-BC17-6E57-9440F16A0BDE}"/>
          </ac:spMkLst>
        </pc:spChg>
        <pc:spChg chg="add mod">
          <ac:chgData name="müjdat güngör" userId="509983f38f34a117" providerId="LiveId" clId="{4A1EBC99-6EC1-4DBB-9545-4568E566A243}" dt="2025-04-29T21:03:11.579" v="86" actId="20577"/>
          <ac:spMkLst>
            <pc:docMk/>
            <pc:sldMk cId="1703066600" sldId="266"/>
            <ac:spMk id="6" creationId="{65FED6D4-0BEF-ADAA-2827-B9415C5B6C9D}"/>
          </ac:spMkLst>
        </pc:spChg>
        <pc:picChg chg="add mod">
          <ac:chgData name="müjdat güngör" userId="509983f38f34a117" providerId="LiveId" clId="{4A1EBC99-6EC1-4DBB-9545-4568E566A243}" dt="2025-04-29T21:01:29.816" v="64" actId="1076"/>
          <ac:picMkLst>
            <pc:docMk/>
            <pc:sldMk cId="1703066600" sldId="266"/>
            <ac:picMk id="4" creationId="{66C083EF-3451-6BD5-648B-0850E7E7BA3B}"/>
          </ac:picMkLst>
        </pc:picChg>
      </pc:sldChg>
      <pc:sldChg chg="addSp modSp mod">
        <pc:chgData name="müjdat güngör" userId="509983f38f34a117" providerId="LiveId" clId="{4A1EBC99-6EC1-4DBB-9545-4568E566A243}" dt="2025-04-29T21:00:05.091" v="49" actId="14100"/>
        <pc:sldMkLst>
          <pc:docMk/>
          <pc:sldMk cId="314636056" sldId="267"/>
        </pc:sldMkLst>
        <pc:spChg chg="mod">
          <ac:chgData name="müjdat güngör" userId="509983f38f34a117" providerId="LiveId" clId="{4A1EBC99-6EC1-4DBB-9545-4568E566A243}" dt="2025-04-29T20:59:46.436" v="46" actId="20577"/>
          <ac:spMkLst>
            <pc:docMk/>
            <pc:sldMk cId="314636056" sldId="267"/>
            <ac:spMk id="3" creationId="{951E111D-1E00-7397-9071-EC60B4FA15FA}"/>
          </ac:spMkLst>
        </pc:spChg>
        <pc:picChg chg="add mod">
          <ac:chgData name="müjdat güngör" userId="509983f38f34a117" providerId="LiveId" clId="{4A1EBC99-6EC1-4DBB-9545-4568E566A243}" dt="2025-04-29T21:00:05.091" v="49" actId="14100"/>
          <ac:picMkLst>
            <pc:docMk/>
            <pc:sldMk cId="314636056" sldId="267"/>
            <ac:picMk id="4" creationId="{683A069C-4D60-C294-070D-A34DA8FB6A69}"/>
          </ac:picMkLst>
        </pc:picChg>
      </pc:sldChg>
      <pc:sldChg chg="modSp mod">
        <pc:chgData name="müjdat güngör" userId="509983f38f34a117" providerId="LiveId" clId="{4A1EBC99-6EC1-4DBB-9545-4568E566A243}" dt="2025-04-29T21:11:55.831" v="148" actId="20577"/>
        <pc:sldMkLst>
          <pc:docMk/>
          <pc:sldMk cId="1575552908" sldId="268"/>
        </pc:sldMkLst>
        <pc:spChg chg="mod">
          <ac:chgData name="müjdat güngör" userId="509983f38f34a117" providerId="LiveId" clId="{4A1EBC99-6EC1-4DBB-9545-4568E566A243}" dt="2025-04-29T21:11:55.831" v="148" actId="20577"/>
          <ac:spMkLst>
            <pc:docMk/>
            <pc:sldMk cId="1575552908" sldId="268"/>
            <ac:spMk id="3" creationId="{928453E1-50A7-BEB0-DB95-0FA282243789}"/>
          </ac:spMkLst>
        </pc:spChg>
      </pc:sldChg>
      <pc:sldChg chg="modSp mod">
        <pc:chgData name="müjdat güngör" userId="509983f38f34a117" providerId="LiveId" clId="{4A1EBC99-6EC1-4DBB-9545-4568E566A243}" dt="2025-04-29T21:10:39.299" v="124" actId="20577"/>
        <pc:sldMkLst>
          <pc:docMk/>
          <pc:sldMk cId="3151166683" sldId="269"/>
        </pc:sldMkLst>
        <pc:spChg chg="mod">
          <ac:chgData name="müjdat güngör" userId="509983f38f34a117" providerId="LiveId" clId="{4A1EBC99-6EC1-4DBB-9545-4568E566A243}" dt="2025-04-29T21:10:39.299" v="124" actId="20577"/>
          <ac:spMkLst>
            <pc:docMk/>
            <pc:sldMk cId="3151166683" sldId="269"/>
            <ac:spMk id="3" creationId="{BA9B5CAE-DB11-246D-65A3-5C8A4B4FC402}"/>
          </ac:spMkLst>
        </pc:spChg>
      </pc:sldChg>
      <pc:sldChg chg="modSp mod">
        <pc:chgData name="müjdat güngör" userId="509983f38f34a117" providerId="LiveId" clId="{4A1EBC99-6EC1-4DBB-9545-4568E566A243}" dt="2025-04-29T21:13:01.589" v="161" actId="20577"/>
        <pc:sldMkLst>
          <pc:docMk/>
          <pc:sldMk cId="2044530350" sldId="270"/>
        </pc:sldMkLst>
        <pc:spChg chg="mod">
          <ac:chgData name="müjdat güngör" userId="509983f38f34a117" providerId="LiveId" clId="{4A1EBC99-6EC1-4DBB-9545-4568E566A243}" dt="2025-04-29T21:13:01.589" v="161" actId="20577"/>
          <ac:spMkLst>
            <pc:docMk/>
            <pc:sldMk cId="2044530350" sldId="270"/>
            <ac:spMk id="3" creationId="{FB5CF522-ECBE-4F18-0F18-9E2B8532DAB5}"/>
          </ac:spMkLst>
        </pc:spChg>
      </pc:sldChg>
      <pc:sldChg chg="modSp del mod">
        <pc:chgData name="müjdat güngör" userId="509983f38f34a117" providerId="LiveId" clId="{4A1EBC99-6EC1-4DBB-9545-4568E566A243}" dt="2025-04-29T21:16:02.858" v="207" actId="2696"/>
        <pc:sldMkLst>
          <pc:docMk/>
          <pc:sldMk cId="4150889090" sldId="271"/>
        </pc:sldMkLst>
      </pc:sldChg>
      <pc:sldChg chg="modSp del mod">
        <pc:chgData name="müjdat güngör" userId="509983f38f34a117" providerId="LiveId" clId="{4A1EBC99-6EC1-4DBB-9545-4568E566A243}" dt="2025-04-29T21:16:00.202" v="206" actId="2696"/>
        <pc:sldMkLst>
          <pc:docMk/>
          <pc:sldMk cId="215837269" sldId="272"/>
        </pc:sldMkLst>
      </pc:sldChg>
      <pc:sldChg chg="modSp mod">
        <pc:chgData name="müjdat güngör" userId="509983f38f34a117" providerId="LiveId" clId="{4A1EBC99-6EC1-4DBB-9545-4568E566A243}" dt="2025-04-29T21:16:10.467" v="210" actId="313"/>
        <pc:sldMkLst>
          <pc:docMk/>
          <pc:sldMk cId="3494430512" sldId="273"/>
        </pc:sldMkLst>
        <pc:spChg chg="mod">
          <ac:chgData name="müjdat güngör" userId="509983f38f34a117" providerId="LiveId" clId="{4A1EBC99-6EC1-4DBB-9545-4568E566A243}" dt="2025-04-29T21:16:10.467" v="210" actId="313"/>
          <ac:spMkLst>
            <pc:docMk/>
            <pc:sldMk cId="3494430512" sldId="273"/>
            <ac:spMk id="3" creationId="{625304FA-CA49-C660-60E7-BAB14F2D5143}"/>
          </ac:spMkLst>
        </pc:spChg>
      </pc:sldChg>
      <pc:sldChg chg="modSp mod">
        <pc:chgData name="müjdat güngör" userId="509983f38f34a117" providerId="LiveId" clId="{4A1EBC99-6EC1-4DBB-9545-4568E566A243}" dt="2025-04-29T21:15:10.002" v="199" actId="20577"/>
        <pc:sldMkLst>
          <pc:docMk/>
          <pc:sldMk cId="4276324696" sldId="274"/>
        </pc:sldMkLst>
        <pc:spChg chg="mod">
          <ac:chgData name="müjdat güngör" userId="509983f38f34a117" providerId="LiveId" clId="{4A1EBC99-6EC1-4DBB-9545-4568E566A243}" dt="2025-04-29T21:15:10.002" v="199" actId="20577"/>
          <ac:spMkLst>
            <pc:docMk/>
            <pc:sldMk cId="4276324696" sldId="274"/>
            <ac:spMk id="3" creationId="{AB8FFF2D-877B-41C6-E829-CBD0ABAA45AD}"/>
          </ac:spMkLst>
        </pc:spChg>
      </pc:sldChg>
      <pc:sldChg chg="modSp mod">
        <pc:chgData name="müjdat güngör" userId="509983f38f34a117" providerId="LiveId" clId="{4A1EBC99-6EC1-4DBB-9545-4568E566A243}" dt="2025-04-29T21:14:19.249" v="189" actId="20577"/>
        <pc:sldMkLst>
          <pc:docMk/>
          <pc:sldMk cId="987312126" sldId="275"/>
        </pc:sldMkLst>
        <pc:spChg chg="mod">
          <ac:chgData name="müjdat güngör" userId="509983f38f34a117" providerId="LiveId" clId="{4A1EBC99-6EC1-4DBB-9545-4568E566A243}" dt="2025-04-29T21:14:19.249" v="189" actId="20577"/>
          <ac:spMkLst>
            <pc:docMk/>
            <pc:sldMk cId="987312126" sldId="275"/>
            <ac:spMk id="3" creationId="{D315A8E9-3DB5-A82B-1181-B29E957E755C}"/>
          </ac:spMkLst>
        </pc:spChg>
      </pc:sldChg>
      <pc:sldChg chg="modSp del mod">
        <pc:chgData name="müjdat güngör" userId="509983f38f34a117" providerId="LiveId" clId="{4A1EBC99-6EC1-4DBB-9545-4568E566A243}" dt="2025-04-29T21:15:58.437" v="205" actId="2696"/>
        <pc:sldMkLst>
          <pc:docMk/>
          <pc:sldMk cId="315880912" sldId="27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060BF6-35CF-6824-C634-F14A5427D5D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8E48622-758B-667D-572E-0C71286217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1F2C584-2D2C-3779-6619-08C875A97AA6}"/>
              </a:ext>
            </a:extLst>
          </p:cNvPr>
          <p:cNvSpPr>
            <a:spLocks noGrp="1"/>
          </p:cNvSpPr>
          <p:nvPr>
            <p:ph type="dt" sz="half" idx="10"/>
          </p:nvPr>
        </p:nvSpPr>
        <p:spPr/>
        <p:txBody>
          <a:bodyPr/>
          <a:lstStyle/>
          <a:p>
            <a:fld id="{953A64EF-9720-4F72-873E-828144CEA600}" type="datetimeFigureOut">
              <a:rPr lang="tr-TR" smtClean="0"/>
              <a:t>6.05.2025</a:t>
            </a:fld>
            <a:endParaRPr lang="tr-TR"/>
          </a:p>
        </p:txBody>
      </p:sp>
      <p:sp>
        <p:nvSpPr>
          <p:cNvPr id="5" name="Alt Bilgi Yer Tutucusu 4">
            <a:extLst>
              <a:ext uri="{FF2B5EF4-FFF2-40B4-BE49-F238E27FC236}">
                <a16:creationId xmlns:a16="http://schemas.microsoft.com/office/drawing/2014/main" id="{D8307536-9FBF-936A-B25D-DF30A9092B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439E3BF-8AF9-503D-008C-6B384173A0B6}"/>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506668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A1613E-BE55-20B0-FFF0-705CFD2FF19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5718234-037A-4EDB-CBFC-51F7E664B38E}"/>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0248244-95AE-A64B-A39A-F9F00DBD46EE}"/>
              </a:ext>
            </a:extLst>
          </p:cNvPr>
          <p:cNvSpPr>
            <a:spLocks noGrp="1"/>
          </p:cNvSpPr>
          <p:nvPr>
            <p:ph type="dt" sz="half" idx="10"/>
          </p:nvPr>
        </p:nvSpPr>
        <p:spPr/>
        <p:txBody>
          <a:bodyPr/>
          <a:lstStyle/>
          <a:p>
            <a:fld id="{953A64EF-9720-4F72-873E-828144CEA600}" type="datetimeFigureOut">
              <a:rPr lang="tr-TR" smtClean="0"/>
              <a:t>6.05.2025</a:t>
            </a:fld>
            <a:endParaRPr lang="tr-TR"/>
          </a:p>
        </p:txBody>
      </p:sp>
      <p:sp>
        <p:nvSpPr>
          <p:cNvPr id="5" name="Alt Bilgi Yer Tutucusu 4">
            <a:extLst>
              <a:ext uri="{FF2B5EF4-FFF2-40B4-BE49-F238E27FC236}">
                <a16:creationId xmlns:a16="http://schemas.microsoft.com/office/drawing/2014/main" id="{86724BF1-28C0-6502-7BC6-AB245527EA0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61CC244-3282-AAD8-A80A-49ABC404DFA9}"/>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81753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428B5F8-85BD-4D61-042C-66FDD27D316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B8DA697-DBA8-2F24-25B9-DF395FD9275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63F5283-3222-7AD1-03FC-60AE62E4710A}"/>
              </a:ext>
            </a:extLst>
          </p:cNvPr>
          <p:cNvSpPr>
            <a:spLocks noGrp="1"/>
          </p:cNvSpPr>
          <p:nvPr>
            <p:ph type="dt" sz="half" idx="10"/>
          </p:nvPr>
        </p:nvSpPr>
        <p:spPr/>
        <p:txBody>
          <a:bodyPr/>
          <a:lstStyle/>
          <a:p>
            <a:fld id="{953A64EF-9720-4F72-873E-828144CEA600}" type="datetimeFigureOut">
              <a:rPr lang="tr-TR" smtClean="0"/>
              <a:t>6.05.2025</a:t>
            </a:fld>
            <a:endParaRPr lang="tr-TR"/>
          </a:p>
        </p:txBody>
      </p:sp>
      <p:sp>
        <p:nvSpPr>
          <p:cNvPr id="5" name="Alt Bilgi Yer Tutucusu 4">
            <a:extLst>
              <a:ext uri="{FF2B5EF4-FFF2-40B4-BE49-F238E27FC236}">
                <a16:creationId xmlns:a16="http://schemas.microsoft.com/office/drawing/2014/main" id="{9F5E409F-0E92-BB20-CA9D-B1CCB625B9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39E3AA3-D7F8-D03D-E99B-4E2157B2DFF2}"/>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764618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2E1A3A-A63B-E240-497B-E098DC212C4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7FB9A8F-FF9B-1156-40BD-B261FDEA183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CC0B772-C83E-0B5E-782F-A62FF0A4DBE9}"/>
              </a:ext>
            </a:extLst>
          </p:cNvPr>
          <p:cNvSpPr>
            <a:spLocks noGrp="1"/>
          </p:cNvSpPr>
          <p:nvPr>
            <p:ph type="dt" sz="half" idx="10"/>
          </p:nvPr>
        </p:nvSpPr>
        <p:spPr/>
        <p:txBody>
          <a:bodyPr/>
          <a:lstStyle/>
          <a:p>
            <a:fld id="{953A64EF-9720-4F72-873E-828144CEA600}" type="datetimeFigureOut">
              <a:rPr lang="tr-TR" smtClean="0"/>
              <a:t>6.05.2025</a:t>
            </a:fld>
            <a:endParaRPr lang="tr-TR"/>
          </a:p>
        </p:txBody>
      </p:sp>
      <p:sp>
        <p:nvSpPr>
          <p:cNvPr id="5" name="Alt Bilgi Yer Tutucusu 4">
            <a:extLst>
              <a:ext uri="{FF2B5EF4-FFF2-40B4-BE49-F238E27FC236}">
                <a16:creationId xmlns:a16="http://schemas.microsoft.com/office/drawing/2014/main" id="{3C420D21-5907-DA60-A219-B5FCCDC80CC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E91E0AA-0EFD-F7B5-3D33-28D7E337AC5F}"/>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82008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340CC1-2A02-F4AD-F05B-182B1D9AF6E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3CEDE0D-368D-BF44-3967-7AA2666190E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F08580A-7E44-3451-3603-763C95032E20}"/>
              </a:ext>
            </a:extLst>
          </p:cNvPr>
          <p:cNvSpPr>
            <a:spLocks noGrp="1"/>
          </p:cNvSpPr>
          <p:nvPr>
            <p:ph type="dt" sz="half" idx="10"/>
          </p:nvPr>
        </p:nvSpPr>
        <p:spPr/>
        <p:txBody>
          <a:bodyPr/>
          <a:lstStyle/>
          <a:p>
            <a:fld id="{953A64EF-9720-4F72-873E-828144CEA600}" type="datetimeFigureOut">
              <a:rPr lang="tr-TR" smtClean="0"/>
              <a:t>6.05.2025</a:t>
            </a:fld>
            <a:endParaRPr lang="tr-TR"/>
          </a:p>
        </p:txBody>
      </p:sp>
      <p:sp>
        <p:nvSpPr>
          <p:cNvPr id="5" name="Alt Bilgi Yer Tutucusu 4">
            <a:extLst>
              <a:ext uri="{FF2B5EF4-FFF2-40B4-BE49-F238E27FC236}">
                <a16:creationId xmlns:a16="http://schemas.microsoft.com/office/drawing/2014/main" id="{73D9353E-E944-A38A-A5C9-E286CC0B4A4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15FC018-E97F-1968-4DF3-A629D1E09604}"/>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2918835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4C47C5-17D8-2B7B-B495-2397F95F6C0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6066AFD-5B3D-0935-25C9-4148E041543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6990415-B5E9-988D-CF37-5D45C615C7E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0C42CAD-E6DD-3C0D-8EBE-B075D25338C0}"/>
              </a:ext>
            </a:extLst>
          </p:cNvPr>
          <p:cNvSpPr>
            <a:spLocks noGrp="1"/>
          </p:cNvSpPr>
          <p:nvPr>
            <p:ph type="dt" sz="half" idx="10"/>
          </p:nvPr>
        </p:nvSpPr>
        <p:spPr/>
        <p:txBody>
          <a:bodyPr/>
          <a:lstStyle/>
          <a:p>
            <a:fld id="{953A64EF-9720-4F72-873E-828144CEA600}" type="datetimeFigureOut">
              <a:rPr lang="tr-TR" smtClean="0"/>
              <a:t>6.05.2025</a:t>
            </a:fld>
            <a:endParaRPr lang="tr-TR"/>
          </a:p>
        </p:txBody>
      </p:sp>
      <p:sp>
        <p:nvSpPr>
          <p:cNvPr id="6" name="Alt Bilgi Yer Tutucusu 5">
            <a:extLst>
              <a:ext uri="{FF2B5EF4-FFF2-40B4-BE49-F238E27FC236}">
                <a16:creationId xmlns:a16="http://schemas.microsoft.com/office/drawing/2014/main" id="{AA3CDF85-D166-469B-1C3D-6DCF5C7CCED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5A385E9-C8DB-A7CE-29DB-6FFB5DD96EA1}"/>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67100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E840F3-0BE5-F768-214B-F48F194877A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29F1A16-702B-03FD-F624-FDE618EFE2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19ED4A4-F10C-CCB2-0CAA-20E70B974D3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2CF47F0-98FA-EB18-CA65-9D35703A85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3D99C22-849F-9C98-DBFB-C8808CB2EF2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4D6AB3B-4383-381B-E128-F350B6A890DD}"/>
              </a:ext>
            </a:extLst>
          </p:cNvPr>
          <p:cNvSpPr>
            <a:spLocks noGrp="1"/>
          </p:cNvSpPr>
          <p:nvPr>
            <p:ph type="dt" sz="half" idx="10"/>
          </p:nvPr>
        </p:nvSpPr>
        <p:spPr/>
        <p:txBody>
          <a:bodyPr/>
          <a:lstStyle/>
          <a:p>
            <a:fld id="{953A64EF-9720-4F72-873E-828144CEA600}" type="datetimeFigureOut">
              <a:rPr lang="tr-TR" smtClean="0"/>
              <a:t>6.05.2025</a:t>
            </a:fld>
            <a:endParaRPr lang="tr-TR"/>
          </a:p>
        </p:txBody>
      </p:sp>
      <p:sp>
        <p:nvSpPr>
          <p:cNvPr id="8" name="Alt Bilgi Yer Tutucusu 7">
            <a:extLst>
              <a:ext uri="{FF2B5EF4-FFF2-40B4-BE49-F238E27FC236}">
                <a16:creationId xmlns:a16="http://schemas.microsoft.com/office/drawing/2014/main" id="{F230C99B-26EB-66B2-EAFC-85879903090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F33A1A2-0A63-99DA-031E-6F6A4C8F11BA}"/>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296891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FD98F6-D6B6-9744-024F-A875FAD2B87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8FFF7B6-B6B0-1777-FEE2-9A7F332F722B}"/>
              </a:ext>
            </a:extLst>
          </p:cNvPr>
          <p:cNvSpPr>
            <a:spLocks noGrp="1"/>
          </p:cNvSpPr>
          <p:nvPr>
            <p:ph type="dt" sz="half" idx="10"/>
          </p:nvPr>
        </p:nvSpPr>
        <p:spPr/>
        <p:txBody>
          <a:bodyPr/>
          <a:lstStyle/>
          <a:p>
            <a:fld id="{953A64EF-9720-4F72-873E-828144CEA600}" type="datetimeFigureOut">
              <a:rPr lang="tr-TR" smtClean="0"/>
              <a:t>6.05.2025</a:t>
            </a:fld>
            <a:endParaRPr lang="tr-TR"/>
          </a:p>
        </p:txBody>
      </p:sp>
      <p:sp>
        <p:nvSpPr>
          <p:cNvPr id="4" name="Alt Bilgi Yer Tutucusu 3">
            <a:extLst>
              <a:ext uri="{FF2B5EF4-FFF2-40B4-BE49-F238E27FC236}">
                <a16:creationId xmlns:a16="http://schemas.microsoft.com/office/drawing/2014/main" id="{46F7D34E-DB9E-F6A7-2FE5-F897F6363FB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40F380E-4560-BC98-C622-8AE3C1A7270C}"/>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1802189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72EB384-E7ED-1AAA-8DD2-4AE7A4EECE90}"/>
              </a:ext>
            </a:extLst>
          </p:cNvPr>
          <p:cNvSpPr>
            <a:spLocks noGrp="1"/>
          </p:cNvSpPr>
          <p:nvPr>
            <p:ph type="dt" sz="half" idx="10"/>
          </p:nvPr>
        </p:nvSpPr>
        <p:spPr/>
        <p:txBody>
          <a:bodyPr/>
          <a:lstStyle/>
          <a:p>
            <a:fld id="{953A64EF-9720-4F72-873E-828144CEA600}" type="datetimeFigureOut">
              <a:rPr lang="tr-TR" smtClean="0"/>
              <a:t>6.05.2025</a:t>
            </a:fld>
            <a:endParaRPr lang="tr-TR"/>
          </a:p>
        </p:txBody>
      </p:sp>
      <p:sp>
        <p:nvSpPr>
          <p:cNvPr id="3" name="Alt Bilgi Yer Tutucusu 2">
            <a:extLst>
              <a:ext uri="{FF2B5EF4-FFF2-40B4-BE49-F238E27FC236}">
                <a16:creationId xmlns:a16="http://schemas.microsoft.com/office/drawing/2014/main" id="{892CD77F-5CAF-14B3-D0E4-F08093B2C31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9D000D8-86DA-2203-584A-72DB0D2C5F2D}"/>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1826435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D5B8EA-EBC3-4D6C-9785-F4D1B48358D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54DDBF0-B339-D034-0430-68BD63DEF4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B2C6B61-D293-59E2-962E-AEC9F74F2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4D33196-63F7-446B-767B-1E4674253418}"/>
              </a:ext>
            </a:extLst>
          </p:cNvPr>
          <p:cNvSpPr>
            <a:spLocks noGrp="1"/>
          </p:cNvSpPr>
          <p:nvPr>
            <p:ph type="dt" sz="half" idx="10"/>
          </p:nvPr>
        </p:nvSpPr>
        <p:spPr/>
        <p:txBody>
          <a:bodyPr/>
          <a:lstStyle/>
          <a:p>
            <a:fld id="{953A64EF-9720-4F72-873E-828144CEA600}" type="datetimeFigureOut">
              <a:rPr lang="tr-TR" smtClean="0"/>
              <a:t>6.05.2025</a:t>
            </a:fld>
            <a:endParaRPr lang="tr-TR"/>
          </a:p>
        </p:txBody>
      </p:sp>
      <p:sp>
        <p:nvSpPr>
          <p:cNvPr id="6" name="Alt Bilgi Yer Tutucusu 5">
            <a:extLst>
              <a:ext uri="{FF2B5EF4-FFF2-40B4-BE49-F238E27FC236}">
                <a16:creationId xmlns:a16="http://schemas.microsoft.com/office/drawing/2014/main" id="{ACF18B0A-5B04-7599-EB79-9212D46E06A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A9E218A-73BE-7761-B001-D25F220FF17E}"/>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810447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0F2A34-B642-7F40-E107-B81713BA502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9828725-88EE-7A0E-6184-9C642B1C07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67F0F23-1F18-71D8-E59D-0B806EB198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B8B8B26-857A-39F8-6C24-E37EF6E263F1}"/>
              </a:ext>
            </a:extLst>
          </p:cNvPr>
          <p:cNvSpPr>
            <a:spLocks noGrp="1"/>
          </p:cNvSpPr>
          <p:nvPr>
            <p:ph type="dt" sz="half" idx="10"/>
          </p:nvPr>
        </p:nvSpPr>
        <p:spPr/>
        <p:txBody>
          <a:bodyPr/>
          <a:lstStyle/>
          <a:p>
            <a:fld id="{953A64EF-9720-4F72-873E-828144CEA600}" type="datetimeFigureOut">
              <a:rPr lang="tr-TR" smtClean="0"/>
              <a:t>6.05.2025</a:t>
            </a:fld>
            <a:endParaRPr lang="tr-TR"/>
          </a:p>
        </p:txBody>
      </p:sp>
      <p:sp>
        <p:nvSpPr>
          <p:cNvPr id="6" name="Alt Bilgi Yer Tutucusu 5">
            <a:extLst>
              <a:ext uri="{FF2B5EF4-FFF2-40B4-BE49-F238E27FC236}">
                <a16:creationId xmlns:a16="http://schemas.microsoft.com/office/drawing/2014/main" id="{C8E9CC9F-DF4B-ADAE-20EA-BFD73724070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7BC183D-AB70-4227-A79F-AF2EA0689DF8}"/>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567190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6A13B19-BEB2-3ABC-A725-07B9E4388F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CEFE489-803F-A353-BECF-26BB52BA8E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1A8AB4B-94F2-7EEB-CF3E-C36EA53E8D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53A64EF-9720-4F72-873E-828144CEA600}" type="datetimeFigureOut">
              <a:rPr lang="tr-TR" smtClean="0"/>
              <a:t>6.05.2025</a:t>
            </a:fld>
            <a:endParaRPr lang="tr-TR"/>
          </a:p>
        </p:txBody>
      </p:sp>
      <p:sp>
        <p:nvSpPr>
          <p:cNvPr id="5" name="Alt Bilgi Yer Tutucusu 4">
            <a:extLst>
              <a:ext uri="{FF2B5EF4-FFF2-40B4-BE49-F238E27FC236}">
                <a16:creationId xmlns:a16="http://schemas.microsoft.com/office/drawing/2014/main" id="{29EFF230-C747-630C-F757-5261D09539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A8B0B848-72CF-448F-2E15-7E6A7892E1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AA6402B-0422-40E3-A0CC-64ED2A1B7B7C}" type="slidenum">
              <a:rPr lang="tr-TR" smtClean="0"/>
              <a:t>‹#›</a:t>
            </a:fld>
            <a:endParaRPr lang="tr-TR"/>
          </a:p>
        </p:txBody>
      </p:sp>
    </p:spTree>
    <p:extLst>
      <p:ext uri="{BB962C8B-B14F-4D97-AF65-F5344CB8AC3E}">
        <p14:creationId xmlns:p14="http://schemas.microsoft.com/office/powerpoint/2010/main" val="2450908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603EB5-F368-28D6-ACD9-9E31AC2DFB11}"/>
              </a:ext>
            </a:extLst>
          </p:cNvPr>
          <p:cNvSpPr>
            <a:spLocks noGrp="1"/>
          </p:cNvSpPr>
          <p:nvPr>
            <p:ph type="ctrTitle"/>
          </p:nvPr>
        </p:nvSpPr>
        <p:spPr/>
        <p:txBody>
          <a:bodyPr/>
          <a:lstStyle/>
          <a:p>
            <a:r>
              <a:rPr lang="tr-TR" dirty="0"/>
              <a:t>Modern Mantık</a:t>
            </a:r>
          </a:p>
        </p:txBody>
      </p:sp>
      <p:sp>
        <p:nvSpPr>
          <p:cNvPr id="3" name="Alt Başlık 2">
            <a:extLst>
              <a:ext uri="{FF2B5EF4-FFF2-40B4-BE49-F238E27FC236}">
                <a16:creationId xmlns:a16="http://schemas.microsoft.com/office/drawing/2014/main" id="{5E67B293-3CC2-9FDE-D436-4F67F8513BB4}"/>
              </a:ext>
            </a:extLst>
          </p:cNvPr>
          <p:cNvSpPr>
            <a:spLocks noGrp="1"/>
          </p:cNvSpPr>
          <p:nvPr>
            <p:ph type="subTitle" idx="1"/>
          </p:nvPr>
        </p:nvSpPr>
        <p:spPr/>
        <p:txBody>
          <a:bodyPr/>
          <a:lstStyle/>
          <a:p>
            <a:r>
              <a:rPr lang="tr-TR" dirty="0"/>
              <a:t>Öğr. Gör. Müjdat GÜNGÖR</a:t>
            </a:r>
          </a:p>
        </p:txBody>
      </p:sp>
    </p:spTree>
    <p:extLst>
      <p:ext uri="{BB962C8B-B14F-4D97-AF65-F5344CB8AC3E}">
        <p14:creationId xmlns:p14="http://schemas.microsoft.com/office/powerpoint/2010/main" val="2750184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7D08FF5-62A8-DF16-A1E0-3FC3D64016C9}"/>
              </a:ext>
            </a:extLst>
          </p:cNvPr>
          <p:cNvSpPr txBox="1"/>
          <p:nvPr/>
        </p:nvSpPr>
        <p:spPr>
          <a:xfrm>
            <a:off x="1380744" y="521208"/>
            <a:ext cx="10314432" cy="3693319"/>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7.2.2. Kıyas Denetlemesi</a:t>
            </a:r>
          </a:p>
          <a:p>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Daha önce başka yöntemlerle de denetlenen aşağıdaki örnek kıyas, mukayese yapılabilmesi için öncelikle iki değerli sistemde sonrasında yeni bir değerlendirme örneği olarak üç değerli sistemde denetlenecektir. Bir önceki bölümde de ifade ettiğimiz gibi LT işlemleri ile “geçerlilik” ve “tutarlılık” denetlemesi, her mümkün doğruluk durumun yani sekiz satırın ayrı ayrı incelenmesi ile yapılabilir. Dolayısıyla bu yöntem doğruluk tablosu da dâhil olmak üzere şimdiye kadar incelemiş olduğumuz diğer yöntemlerden çok daha fazla işlem yapmayı gerektirmektedir. Mukayese adına fikir sahibi olunabilmesi için bu kıyasın sadece “doğru” değeri aldığı 1. satırı ile “yanlış” değeri aldığı 4. satırının denetlemeleri yapılacak, bu şekilde de olsa “geçersiz ama tutarlı” olduğu gösterilecektir.</a:t>
            </a:r>
          </a:p>
          <a:p>
            <a:pPr algn="just"/>
            <a:r>
              <a:rPr lang="tr-TR" dirty="0"/>
              <a:t> </a:t>
            </a:r>
            <a:br>
              <a:rPr lang="tr-TR" dirty="0"/>
            </a:br>
            <a:br>
              <a:rPr lang="tr-TR" dirty="0"/>
            </a:br>
            <a:endParaRPr lang="tr-TR" dirty="0"/>
          </a:p>
        </p:txBody>
      </p:sp>
    </p:spTree>
    <p:extLst>
      <p:ext uri="{BB962C8B-B14F-4D97-AF65-F5344CB8AC3E}">
        <p14:creationId xmlns:p14="http://schemas.microsoft.com/office/powerpoint/2010/main" val="631973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CF88142C-07C3-AB62-86E6-906F086E2700}"/>
              </a:ext>
            </a:extLst>
          </p:cNvPr>
          <p:cNvSpPr txBox="1"/>
          <p:nvPr/>
        </p:nvSpPr>
        <p:spPr>
          <a:xfrm>
            <a:off x="585216" y="448056"/>
            <a:ext cx="8556498" cy="1477328"/>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Örnek</a:t>
            </a:r>
          </a:p>
          <a:p>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Cambria Math" panose="02040503050406030204" pitchFamily="18" charset="0"/>
              </a:rPr>
              <a:t>∴ </a:t>
            </a:r>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a:t>
            </a:r>
            <a:r>
              <a:rPr lang="tr-TR" dirty="0"/>
              <a:t> </a:t>
            </a:r>
            <a:br>
              <a:rPr lang="tr-TR" dirty="0"/>
            </a:br>
            <a:br>
              <a:rPr lang="tr-TR" dirty="0"/>
            </a:br>
            <a:br>
              <a:rPr lang="tr-TR" dirty="0"/>
            </a:br>
            <a:endParaRPr lang="tr-TR" dirty="0"/>
          </a:p>
        </p:txBody>
      </p:sp>
      <p:pic>
        <p:nvPicPr>
          <p:cNvPr id="3" name="Resim 2">
            <a:extLst>
              <a:ext uri="{FF2B5EF4-FFF2-40B4-BE49-F238E27FC236}">
                <a16:creationId xmlns:a16="http://schemas.microsoft.com/office/drawing/2014/main" id="{ABBD6EE1-2762-A128-2D58-A6E1413791DF}"/>
              </a:ext>
            </a:extLst>
          </p:cNvPr>
          <p:cNvPicPr>
            <a:picLocks noChangeAspect="1"/>
          </p:cNvPicPr>
          <p:nvPr/>
        </p:nvPicPr>
        <p:blipFill>
          <a:blip r:embed="rId2"/>
          <a:stretch>
            <a:fillRect/>
          </a:stretch>
        </p:blipFill>
        <p:spPr>
          <a:xfrm>
            <a:off x="888683" y="1273874"/>
            <a:ext cx="4282032" cy="781936"/>
          </a:xfrm>
          <a:prstGeom prst="rect">
            <a:avLst/>
          </a:prstGeom>
        </p:spPr>
      </p:pic>
      <p:pic>
        <p:nvPicPr>
          <p:cNvPr id="6" name="Resim 5">
            <a:extLst>
              <a:ext uri="{FF2B5EF4-FFF2-40B4-BE49-F238E27FC236}">
                <a16:creationId xmlns:a16="http://schemas.microsoft.com/office/drawing/2014/main" id="{E8CCEEE9-4A69-6A25-C46E-5B2644F01CF0}"/>
              </a:ext>
            </a:extLst>
          </p:cNvPr>
          <p:cNvPicPr>
            <a:picLocks noChangeAspect="1"/>
          </p:cNvPicPr>
          <p:nvPr/>
        </p:nvPicPr>
        <p:blipFill>
          <a:blip r:embed="rId3"/>
          <a:stretch>
            <a:fillRect/>
          </a:stretch>
        </p:blipFill>
        <p:spPr>
          <a:xfrm>
            <a:off x="585216" y="2172785"/>
            <a:ext cx="4773386" cy="4525331"/>
          </a:xfrm>
          <a:prstGeom prst="rect">
            <a:avLst/>
          </a:prstGeom>
        </p:spPr>
      </p:pic>
      <p:pic>
        <p:nvPicPr>
          <p:cNvPr id="8" name="Resim 7">
            <a:extLst>
              <a:ext uri="{FF2B5EF4-FFF2-40B4-BE49-F238E27FC236}">
                <a16:creationId xmlns:a16="http://schemas.microsoft.com/office/drawing/2014/main" id="{385D0FD0-9B43-ACD6-EA6C-07999AA46704}"/>
              </a:ext>
            </a:extLst>
          </p:cNvPr>
          <p:cNvPicPr>
            <a:picLocks noChangeAspect="1"/>
          </p:cNvPicPr>
          <p:nvPr/>
        </p:nvPicPr>
        <p:blipFill>
          <a:blip r:embed="rId4"/>
          <a:stretch>
            <a:fillRect/>
          </a:stretch>
        </p:blipFill>
        <p:spPr>
          <a:xfrm>
            <a:off x="6705600" y="2205489"/>
            <a:ext cx="4561217" cy="4492627"/>
          </a:xfrm>
          <a:prstGeom prst="rect">
            <a:avLst/>
          </a:prstGeom>
        </p:spPr>
      </p:pic>
    </p:spTree>
    <p:extLst>
      <p:ext uri="{BB962C8B-B14F-4D97-AF65-F5344CB8AC3E}">
        <p14:creationId xmlns:p14="http://schemas.microsoft.com/office/powerpoint/2010/main" val="3407320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76AF165-833B-57A3-EBEF-C0C5C39406C1}"/>
              </a:ext>
            </a:extLst>
          </p:cNvPr>
          <p:cNvSpPr txBox="1"/>
          <p:nvPr/>
        </p:nvSpPr>
        <p:spPr>
          <a:xfrm>
            <a:off x="996696" y="466345"/>
            <a:ext cx="9555480" cy="1477328"/>
          </a:xfrm>
          <a:prstGeom prst="rect">
            <a:avLst/>
          </a:prstGeom>
          <a:noFill/>
        </p:spPr>
        <p:txBody>
          <a:bodyPr wrap="square">
            <a:spAutoFit/>
          </a:bodyPr>
          <a:lstStyle/>
          <a:p>
            <a:pPr algn="just"/>
            <a:endParaRPr lang="tr-TR" sz="1800" b="0" i="0" dirty="0">
              <a:solidFill>
                <a:srgbClr val="000000"/>
              </a:solidFill>
              <a:effectLst/>
              <a:latin typeface="Times New Roman" panose="02020603050405020304" pitchFamily="18" charset="0"/>
            </a:endParaRPr>
          </a:p>
          <a:p>
            <a:br>
              <a:rPr lang="tr-TR" dirty="0"/>
            </a:br>
            <a:br>
              <a:rPr lang="tr-TR" dirty="0"/>
            </a:br>
            <a:br>
              <a:rPr lang="tr-TR" dirty="0"/>
            </a:br>
            <a:endParaRPr lang="tr-TR" dirty="0"/>
          </a:p>
        </p:txBody>
      </p:sp>
      <p:pic>
        <p:nvPicPr>
          <p:cNvPr id="4" name="Resim 3">
            <a:extLst>
              <a:ext uri="{FF2B5EF4-FFF2-40B4-BE49-F238E27FC236}">
                <a16:creationId xmlns:a16="http://schemas.microsoft.com/office/drawing/2014/main" id="{18AB2E81-8921-1586-244E-C8A24026B769}"/>
              </a:ext>
            </a:extLst>
          </p:cNvPr>
          <p:cNvPicPr>
            <a:picLocks noChangeAspect="1"/>
          </p:cNvPicPr>
          <p:nvPr/>
        </p:nvPicPr>
        <p:blipFill>
          <a:blip r:embed="rId2"/>
          <a:stretch>
            <a:fillRect/>
          </a:stretch>
        </p:blipFill>
        <p:spPr>
          <a:xfrm>
            <a:off x="1265893" y="847345"/>
            <a:ext cx="2657046" cy="4447983"/>
          </a:xfrm>
          <a:prstGeom prst="rect">
            <a:avLst/>
          </a:prstGeom>
        </p:spPr>
      </p:pic>
      <p:pic>
        <p:nvPicPr>
          <p:cNvPr id="6" name="Resim 5">
            <a:extLst>
              <a:ext uri="{FF2B5EF4-FFF2-40B4-BE49-F238E27FC236}">
                <a16:creationId xmlns:a16="http://schemas.microsoft.com/office/drawing/2014/main" id="{DB1B16CA-7D26-598E-36F0-E4FB07BF2A94}"/>
              </a:ext>
            </a:extLst>
          </p:cNvPr>
          <p:cNvPicPr>
            <a:picLocks noChangeAspect="1"/>
          </p:cNvPicPr>
          <p:nvPr/>
        </p:nvPicPr>
        <p:blipFill>
          <a:blip r:embed="rId3"/>
          <a:stretch>
            <a:fillRect/>
          </a:stretch>
        </p:blipFill>
        <p:spPr>
          <a:xfrm>
            <a:off x="6096000" y="740227"/>
            <a:ext cx="3028528" cy="5540829"/>
          </a:xfrm>
          <a:prstGeom prst="rect">
            <a:avLst/>
          </a:prstGeom>
        </p:spPr>
      </p:pic>
    </p:spTree>
    <p:extLst>
      <p:ext uri="{BB962C8B-B14F-4D97-AF65-F5344CB8AC3E}">
        <p14:creationId xmlns:p14="http://schemas.microsoft.com/office/powerpoint/2010/main" val="4186204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BA9B5CAE-DB11-246D-65A3-5C8A4B4FC402}"/>
              </a:ext>
            </a:extLst>
          </p:cNvPr>
          <p:cNvSpPr txBox="1"/>
          <p:nvPr/>
        </p:nvSpPr>
        <p:spPr>
          <a:xfrm>
            <a:off x="850392" y="649224"/>
            <a:ext cx="10012680" cy="3139321"/>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Bölüm Soruları</a:t>
            </a:r>
          </a:p>
          <a:p>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1. Çok değerli mantık açısından önermelerin durumu ile ilgili aşağıdakilerden hangisi söylenebilir?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Önermelerin tek bir doğruluk vardır ve değer “doğru” değeridir.</a:t>
            </a:r>
          </a:p>
          <a:p>
            <a:r>
              <a:rPr lang="tr-TR" sz="1800" b="0" i="0" dirty="0">
                <a:solidFill>
                  <a:srgbClr val="000000"/>
                </a:solidFill>
                <a:effectLst/>
                <a:latin typeface="Times New Roman" panose="02020603050405020304" pitchFamily="18" charset="0"/>
              </a:rPr>
              <a:t>b. Önermelerin sadece iki doğruluk değeri olabilir.</a:t>
            </a:r>
          </a:p>
          <a:p>
            <a:r>
              <a:rPr lang="tr-TR" sz="1800" b="0" i="0" dirty="0">
                <a:solidFill>
                  <a:srgbClr val="000000"/>
                </a:solidFill>
                <a:effectLst/>
                <a:latin typeface="Times New Roman" panose="02020603050405020304" pitchFamily="18" charset="0"/>
              </a:rPr>
              <a:t>c. Önermelerin tek bir doğruluk vardır ve değer “yanlış” değeridir.</a:t>
            </a:r>
          </a:p>
          <a:p>
            <a:r>
              <a:rPr lang="tr-TR" sz="1800" b="0" i="0" dirty="0">
                <a:solidFill>
                  <a:srgbClr val="000000"/>
                </a:solidFill>
                <a:effectLst/>
                <a:latin typeface="Times New Roman" panose="02020603050405020304" pitchFamily="18" charset="0"/>
              </a:rPr>
              <a:t>d. Önermeler için ikiden fazla doğruluk değeri söz konusu olabilir.</a:t>
            </a:r>
          </a:p>
          <a:p>
            <a:r>
              <a:rPr lang="tr-TR" sz="1800" b="0" i="0" dirty="0">
                <a:solidFill>
                  <a:srgbClr val="000000"/>
                </a:solidFill>
                <a:effectLst/>
                <a:latin typeface="Times New Roman" panose="02020603050405020304" pitchFamily="18" charset="0"/>
              </a:rPr>
              <a:t>e. “Yarın yağmur yağacak” önermesinin “doğru” değerini mi “yanlış” değerini mi alacağı bugünden tam anlamıyla belirlenmiştir.</a:t>
            </a:r>
            <a:r>
              <a:rPr lang="tr-TR" dirty="0"/>
              <a:t> </a:t>
            </a:r>
            <a:br>
              <a:rPr lang="tr-TR" dirty="0"/>
            </a:br>
            <a:endParaRPr lang="tr-TR" dirty="0"/>
          </a:p>
        </p:txBody>
      </p:sp>
    </p:spTree>
    <p:extLst>
      <p:ext uri="{BB962C8B-B14F-4D97-AF65-F5344CB8AC3E}">
        <p14:creationId xmlns:p14="http://schemas.microsoft.com/office/powerpoint/2010/main" val="3151166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28453E1-50A7-BEB0-DB95-0FA282243789}"/>
              </a:ext>
            </a:extLst>
          </p:cNvPr>
          <p:cNvSpPr txBox="1"/>
          <p:nvPr/>
        </p:nvSpPr>
        <p:spPr>
          <a:xfrm>
            <a:off x="905256" y="164592"/>
            <a:ext cx="9747504" cy="6801862"/>
          </a:xfrm>
          <a:prstGeom prst="rect">
            <a:avLst/>
          </a:prstGeom>
          <a:noFill/>
        </p:spPr>
        <p:txBody>
          <a:bodyPr wrap="square">
            <a:spAutoFit/>
          </a:bodyPr>
          <a:lstStyle/>
          <a:p>
            <a:endParaRPr lang="tr-TR" sz="20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2. Çok değerli mantıkların bir örneği olan “üç değerli mantık” aşağıdaki mantık ilkelerinden hangisini esnek hale getirmiştir?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I. Özdeşlik     II. </a:t>
            </a:r>
            <a:r>
              <a:rPr lang="tr-TR" sz="1800" b="0" i="0" dirty="0" err="1">
                <a:solidFill>
                  <a:srgbClr val="000000"/>
                </a:solidFill>
                <a:effectLst/>
                <a:latin typeface="Times New Roman" panose="02020603050405020304" pitchFamily="18" charset="0"/>
              </a:rPr>
              <a:t>Çelişmezlik</a:t>
            </a:r>
            <a:r>
              <a:rPr lang="tr-TR" sz="1800" b="0" i="0" dirty="0">
                <a:solidFill>
                  <a:srgbClr val="000000"/>
                </a:solidFill>
                <a:effectLst/>
                <a:latin typeface="Times New Roman" panose="02020603050405020304" pitchFamily="18" charset="0"/>
              </a:rPr>
              <a:t>       III. Üçüncü Halin Olmazlığı</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Yalnız I</a:t>
            </a:r>
          </a:p>
          <a:p>
            <a:r>
              <a:rPr lang="tr-TR" sz="1800" b="0" i="0" dirty="0">
                <a:solidFill>
                  <a:srgbClr val="000000"/>
                </a:solidFill>
                <a:effectLst/>
                <a:latin typeface="Times New Roman" panose="02020603050405020304" pitchFamily="18" charset="0"/>
              </a:rPr>
              <a:t>b. Yalnız II</a:t>
            </a:r>
          </a:p>
          <a:p>
            <a:r>
              <a:rPr lang="tr-TR" sz="1800" b="0" i="0" dirty="0">
                <a:solidFill>
                  <a:srgbClr val="000000"/>
                </a:solidFill>
                <a:effectLst/>
                <a:latin typeface="Times New Roman" panose="02020603050405020304" pitchFamily="18" charset="0"/>
              </a:rPr>
              <a:t>c. Yalnız III</a:t>
            </a:r>
          </a:p>
          <a:p>
            <a:r>
              <a:rPr lang="tr-TR" sz="1800" b="0" i="0" dirty="0">
                <a:solidFill>
                  <a:srgbClr val="000000"/>
                </a:solidFill>
                <a:effectLst/>
                <a:latin typeface="Times New Roman" panose="02020603050405020304" pitchFamily="18" charset="0"/>
              </a:rPr>
              <a:t>d. I ve II</a:t>
            </a:r>
          </a:p>
          <a:p>
            <a:r>
              <a:rPr lang="tr-TR" sz="1800" b="0" i="0" dirty="0">
                <a:solidFill>
                  <a:srgbClr val="000000"/>
                </a:solidFill>
                <a:effectLst/>
                <a:latin typeface="Times New Roman" panose="02020603050405020304" pitchFamily="18" charset="0"/>
              </a:rPr>
              <a:t>e. II ve III</a:t>
            </a:r>
            <a:r>
              <a:rPr lang="tr-TR" dirty="0"/>
              <a:t> </a:t>
            </a:r>
          </a:p>
          <a:p>
            <a:endParaRPr lang="tr-TR" dirty="0"/>
          </a:p>
          <a:p>
            <a:r>
              <a:rPr lang="tr-TR" sz="1800" b="0" i="0" dirty="0">
                <a:solidFill>
                  <a:srgbClr val="000000"/>
                </a:solidFill>
                <a:effectLst/>
                <a:latin typeface="Times New Roman" panose="02020603050405020304" pitchFamily="18" charset="0"/>
              </a:rPr>
              <a:t>3. Çok değerli mantıkların bir örneği olan “üç değerli </a:t>
            </a:r>
            <a:r>
              <a:rPr lang="tr-TR" sz="1800" b="0" i="0" dirty="0" err="1">
                <a:solidFill>
                  <a:srgbClr val="000000"/>
                </a:solidFill>
                <a:effectLst/>
                <a:latin typeface="Times New Roman" panose="02020603050405020304" pitchFamily="18" charset="0"/>
              </a:rPr>
              <a:t>mantık”’a</a:t>
            </a:r>
            <a:r>
              <a:rPr lang="tr-TR" sz="1800" b="0" i="0" dirty="0">
                <a:solidFill>
                  <a:srgbClr val="000000"/>
                </a:solidFill>
                <a:effectLst/>
                <a:latin typeface="Times New Roman" panose="02020603050405020304" pitchFamily="18" charset="0"/>
              </a:rPr>
              <a:t> göre üçüncü değer aşağıdakilerden hangisidir?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Doğru</a:t>
            </a:r>
          </a:p>
          <a:p>
            <a:r>
              <a:rPr lang="tr-TR" sz="1800" b="0" i="0" dirty="0">
                <a:solidFill>
                  <a:srgbClr val="000000"/>
                </a:solidFill>
                <a:effectLst/>
                <a:latin typeface="Times New Roman" panose="02020603050405020304" pitchFamily="18" charset="0"/>
              </a:rPr>
              <a:t>b. Yanlış</a:t>
            </a:r>
          </a:p>
          <a:p>
            <a:r>
              <a:rPr lang="tr-TR" sz="1800" b="0" i="0" dirty="0">
                <a:solidFill>
                  <a:srgbClr val="000000"/>
                </a:solidFill>
                <a:effectLst/>
                <a:latin typeface="Times New Roman" panose="02020603050405020304" pitchFamily="18" charset="0"/>
              </a:rPr>
              <a:t>c. Belirsiz</a:t>
            </a:r>
          </a:p>
          <a:p>
            <a:r>
              <a:rPr lang="tr-TR" sz="1800" b="0" i="0" dirty="0">
                <a:solidFill>
                  <a:srgbClr val="000000"/>
                </a:solidFill>
                <a:effectLst/>
                <a:latin typeface="Times New Roman" panose="02020603050405020304" pitchFamily="18" charset="0"/>
              </a:rPr>
              <a:t>d. Baskın</a:t>
            </a:r>
          </a:p>
          <a:p>
            <a:r>
              <a:rPr lang="tr-TR" sz="1800" b="0" i="0" dirty="0">
                <a:solidFill>
                  <a:srgbClr val="000000"/>
                </a:solidFill>
                <a:effectLst/>
                <a:latin typeface="Times New Roman" panose="02020603050405020304" pitchFamily="18" charset="0"/>
              </a:rPr>
              <a:t>e. Çekinik</a:t>
            </a:r>
            <a:r>
              <a:rPr lang="tr-TR" dirty="0"/>
              <a:t> </a:t>
            </a:r>
            <a:br>
              <a:rPr lang="tr-TR" dirty="0"/>
            </a:br>
            <a:br>
              <a:rPr lang="tr-TR" dirty="0"/>
            </a:br>
            <a:br>
              <a:rPr lang="tr-TR" sz="2000" dirty="0"/>
            </a:br>
            <a:br>
              <a:rPr lang="tr-TR" dirty="0"/>
            </a:br>
            <a:endParaRPr lang="tr-TR" dirty="0"/>
          </a:p>
        </p:txBody>
      </p:sp>
    </p:spTree>
    <p:extLst>
      <p:ext uri="{BB962C8B-B14F-4D97-AF65-F5344CB8AC3E}">
        <p14:creationId xmlns:p14="http://schemas.microsoft.com/office/powerpoint/2010/main" val="1575552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FB5CF522-ECBE-4F18-0F18-9E2B8532DAB5}"/>
              </a:ext>
            </a:extLst>
          </p:cNvPr>
          <p:cNvSpPr txBox="1"/>
          <p:nvPr/>
        </p:nvSpPr>
        <p:spPr>
          <a:xfrm>
            <a:off x="960120" y="256032"/>
            <a:ext cx="9253728" cy="5632311"/>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4. Çok değerli mantıkların bir örneği olan “üç değerli </a:t>
            </a:r>
            <a:r>
              <a:rPr lang="tr-TR" sz="1800" b="0" i="0" dirty="0" err="1">
                <a:solidFill>
                  <a:srgbClr val="000000"/>
                </a:solidFill>
                <a:effectLst/>
                <a:latin typeface="Times New Roman" panose="02020603050405020304" pitchFamily="18" charset="0"/>
              </a:rPr>
              <a:t>mantık”’a</a:t>
            </a:r>
            <a:r>
              <a:rPr lang="tr-TR" sz="1800" b="0" i="0" dirty="0">
                <a:solidFill>
                  <a:srgbClr val="000000"/>
                </a:solidFill>
                <a:effectLst/>
                <a:latin typeface="Times New Roman" panose="02020603050405020304" pitchFamily="18" charset="0"/>
              </a:rPr>
              <a:t> göre aşağıdakilerden hangisi “</a:t>
            </a:r>
            <a:r>
              <a:rPr lang="tr-TR" sz="1800" b="0" i="0" dirty="0" err="1">
                <a:solidFill>
                  <a:srgbClr val="000000"/>
                </a:solidFill>
                <a:effectLst/>
                <a:latin typeface="Times New Roman" panose="02020603050405020304" pitchFamily="18" charset="0"/>
              </a:rPr>
              <a:t>belirsiz”dir</a:t>
            </a:r>
            <a:r>
              <a:rPr lang="tr-TR" sz="1800" b="0" i="0" dirty="0">
                <a:solidFill>
                  <a:srgbClr val="000000"/>
                </a:solidFill>
                <a:effectLst/>
                <a:latin typeface="Times New Roman" panose="02020603050405020304" pitchFamily="18" charset="0"/>
              </a:rPr>
              <a:t>?</a:t>
            </a:r>
          </a:p>
          <a:p>
            <a:endParaRPr lang="tr-TR" sz="1800" b="0" i="0" dirty="0">
              <a:solidFill>
                <a:srgbClr val="000000"/>
              </a:solidFill>
              <a:effectLst/>
              <a:latin typeface="Times New Roman" panose="02020603050405020304" pitchFamily="18" charset="0"/>
            </a:endParaRPr>
          </a:p>
          <a:p>
            <a:pPr marL="342900" indent="-342900">
              <a:buAutoNum type="alphaLcPeriod"/>
            </a:pPr>
            <a:r>
              <a:rPr lang="tr-TR" sz="1800" b="0" i="0" dirty="0">
                <a:solidFill>
                  <a:srgbClr val="000000"/>
                </a:solidFill>
                <a:effectLst/>
                <a:latin typeface="Times New Roman" panose="02020603050405020304" pitchFamily="18" charset="0"/>
              </a:rPr>
              <a:t>Dünyaya en uzak gezegende mavi gözlü dev ejderhalar yaşar.</a:t>
            </a:r>
            <a:r>
              <a:rPr lang="tr-TR" dirty="0"/>
              <a:t> </a:t>
            </a:r>
          </a:p>
          <a:p>
            <a:r>
              <a:rPr lang="tr-TR" sz="1800" b="0" i="0" dirty="0">
                <a:solidFill>
                  <a:srgbClr val="000000"/>
                </a:solidFill>
                <a:effectLst/>
                <a:latin typeface="Times New Roman" panose="02020603050405020304" pitchFamily="18" charset="0"/>
              </a:rPr>
              <a:t>b. İki kere iki dörttür.</a:t>
            </a:r>
          </a:p>
          <a:p>
            <a:r>
              <a:rPr lang="tr-TR" sz="1800" b="0" i="0" dirty="0">
                <a:solidFill>
                  <a:srgbClr val="000000"/>
                </a:solidFill>
                <a:effectLst/>
                <a:latin typeface="Times New Roman" panose="02020603050405020304" pitchFamily="18" charset="0"/>
              </a:rPr>
              <a:t>c. Türkiye’nin başkenti Ankara’dır.</a:t>
            </a:r>
          </a:p>
          <a:p>
            <a:r>
              <a:rPr lang="tr-TR" sz="1800" b="0" i="0" dirty="0">
                <a:solidFill>
                  <a:srgbClr val="000000"/>
                </a:solidFill>
                <a:effectLst/>
                <a:latin typeface="Times New Roman" panose="02020603050405020304" pitchFamily="18" charset="0"/>
              </a:rPr>
              <a:t>d. Türkiye’nin başkenti Adana’dır.</a:t>
            </a:r>
          </a:p>
          <a:p>
            <a:r>
              <a:rPr lang="tr-TR" sz="1800" b="0" i="0" dirty="0">
                <a:solidFill>
                  <a:srgbClr val="000000"/>
                </a:solidFill>
                <a:effectLst/>
                <a:latin typeface="Times New Roman" panose="02020603050405020304" pitchFamily="18" charset="0"/>
              </a:rPr>
              <a:t>e. Türkiye’nin en büyük gölü Van Gölü’dür.</a:t>
            </a:r>
            <a:r>
              <a:rPr lang="tr-TR" dirty="0"/>
              <a:t> </a:t>
            </a:r>
            <a:br>
              <a:rPr lang="tr-TR" dirty="0"/>
            </a:br>
            <a:endParaRPr lang="tr-TR" dirty="0"/>
          </a:p>
          <a:p>
            <a:r>
              <a:rPr lang="tr-TR" sz="1800" b="0" i="0" dirty="0">
                <a:solidFill>
                  <a:srgbClr val="000000"/>
                </a:solidFill>
                <a:effectLst/>
                <a:latin typeface="Times New Roman" panose="02020603050405020304" pitchFamily="18" charset="0"/>
              </a:rPr>
              <a:t>5. Çok değerli mantıkların bir örneği olan “üç değerli </a:t>
            </a:r>
            <a:r>
              <a:rPr lang="tr-TR" sz="1800" b="0" i="0" dirty="0" err="1">
                <a:solidFill>
                  <a:srgbClr val="000000"/>
                </a:solidFill>
                <a:effectLst/>
                <a:latin typeface="Times New Roman" panose="02020603050405020304" pitchFamily="18" charset="0"/>
              </a:rPr>
              <a:t>mantık”’a</a:t>
            </a:r>
            <a:r>
              <a:rPr lang="tr-TR" sz="1800" b="0" i="0" dirty="0">
                <a:solidFill>
                  <a:srgbClr val="000000"/>
                </a:solidFill>
                <a:effectLst/>
                <a:latin typeface="Times New Roman" panose="02020603050405020304" pitchFamily="18" charset="0"/>
              </a:rPr>
              <a:t> göre “</a:t>
            </a:r>
            <a:r>
              <a:rPr lang="tr-TR" sz="1800" b="0" i="0" dirty="0" err="1">
                <a:solidFill>
                  <a:srgbClr val="000000"/>
                </a:solidFill>
                <a:effectLst/>
                <a:latin typeface="Times New Roman" panose="02020603050405020304" pitchFamily="18" charset="0"/>
              </a:rPr>
              <a:t>belirsizlik”i</a:t>
            </a:r>
            <a:r>
              <a:rPr lang="tr-TR" dirty="0">
                <a:solidFill>
                  <a:srgbClr val="000000"/>
                </a:solidFill>
                <a:latin typeface="Times New Roman" panose="02020603050405020304" pitchFamily="18" charset="0"/>
              </a:rPr>
              <a:t> </a:t>
            </a:r>
            <a:r>
              <a:rPr lang="tr-TR" sz="1800" b="0" i="0" dirty="0">
                <a:solidFill>
                  <a:srgbClr val="000000"/>
                </a:solidFill>
                <a:effectLst/>
                <a:latin typeface="Times New Roman" panose="02020603050405020304" pitchFamily="18" charset="0"/>
              </a:rPr>
              <a:t>gösteren doğruluk değeri aşağıdakilerden hangisidir?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0</a:t>
            </a:r>
          </a:p>
          <a:p>
            <a:r>
              <a:rPr lang="tr-TR" sz="1800" b="0" i="0" dirty="0">
                <a:solidFill>
                  <a:srgbClr val="000000"/>
                </a:solidFill>
                <a:effectLst/>
                <a:latin typeface="Times New Roman" panose="02020603050405020304" pitchFamily="18" charset="0"/>
              </a:rPr>
              <a:t>b. 1</a:t>
            </a:r>
          </a:p>
          <a:p>
            <a:r>
              <a:rPr lang="tr-TR" sz="1800" b="0" i="0" dirty="0">
                <a:solidFill>
                  <a:srgbClr val="000000"/>
                </a:solidFill>
                <a:effectLst/>
                <a:latin typeface="Times New Roman" panose="02020603050405020304" pitchFamily="18" charset="0"/>
              </a:rPr>
              <a:t>c. 0/1</a:t>
            </a:r>
          </a:p>
          <a:p>
            <a:r>
              <a:rPr lang="tr-TR" sz="1800" b="0" i="0" dirty="0">
                <a:solidFill>
                  <a:srgbClr val="000000"/>
                </a:solidFill>
                <a:effectLst/>
                <a:latin typeface="Times New Roman" panose="02020603050405020304" pitchFamily="18" charset="0"/>
              </a:rPr>
              <a:t>d. 1/1</a:t>
            </a:r>
          </a:p>
          <a:p>
            <a:r>
              <a:rPr lang="tr-TR" sz="1800" b="0" i="0" dirty="0">
                <a:solidFill>
                  <a:srgbClr val="000000"/>
                </a:solidFill>
                <a:effectLst/>
                <a:latin typeface="Times New Roman" panose="02020603050405020304" pitchFamily="18" charset="0"/>
              </a:rPr>
              <a:t>e. 1/2</a:t>
            </a:r>
            <a:r>
              <a:rPr lang="tr-TR" dirty="0"/>
              <a:t> </a:t>
            </a:r>
            <a:br>
              <a:rPr lang="tr-TR" dirty="0"/>
            </a:br>
            <a:br>
              <a:rPr lang="tr-TR" dirty="0"/>
            </a:br>
            <a:br>
              <a:rPr lang="tr-TR" dirty="0"/>
            </a:br>
            <a:endParaRPr lang="tr-TR" dirty="0"/>
          </a:p>
        </p:txBody>
      </p:sp>
    </p:spTree>
    <p:extLst>
      <p:ext uri="{BB962C8B-B14F-4D97-AF65-F5344CB8AC3E}">
        <p14:creationId xmlns:p14="http://schemas.microsoft.com/office/powerpoint/2010/main" val="2044530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315A8E9-3DB5-A82B-1181-B29E957E755C}"/>
              </a:ext>
            </a:extLst>
          </p:cNvPr>
          <p:cNvSpPr txBox="1"/>
          <p:nvPr/>
        </p:nvSpPr>
        <p:spPr>
          <a:xfrm>
            <a:off x="478971" y="435429"/>
            <a:ext cx="10365813" cy="5632311"/>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6. Çok değerli mantıkların bir örneği olan “üç değerli </a:t>
            </a:r>
            <a:r>
              <a:rPr lang="tr-TR" sz="1800" b="0" i="0" dirty="0" err="1">
                <a:solidFill>
                  <a:srgbClr val="000000"/>
                </a:solidFill>
                <a:effectLst/>
                <a:latin typeface="Times New Roman" panose="02020603050405020304" pitchFamily="18" charset="0"/>
              </a:rPr>
              <a:t>mantık”’a</a:t>
            </a:r>
            <a:r>
              <a:rPr lang="tr-TR" sz="1800" b="0" i="0" dirty="0">
                <a:solidFill>
                  <a:srgbClr val="000000"/>
                </a:solidFill>
                <a:effectLst/>
                <a:latin typeface="Times New Roman" panose="02020603050405020304" pitchFamily="18" charset="0"/>
              </a:rPr>
              <a:t> göre bir eklemin doğruluk değerlerini etkisini hesaplamak için bazı formüller geliştirilmiştir. Aşağıda verilen formüllerden hangisi yanlıştır?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t>
            </a:r>
            <a:r>
              <a:rPr lang="tr-TR" dirty="0">
                <a:solidFill>
                  <a:srgbClr val="000000"/>
                </a:solidFill>
                <a:latin typeface="Times New Roman" panose="02020603050405020304" pitchFamily="18" charset="0"/>
              </a:rPr>
              <a:t>x</a:t>
            </a:r>
            <a:r>
              <a:rPr lang="tr-TR" sz="1800" b="0" i="0" dirty="0">
                <a:solidFill>
                  <a:srgbClr val="000000"/>
                </a:solidFill>
                <a:effectLst/>
                <a:latin typeface="Times New Roman" panose="02020603050405020304" pitchFamily="18" charset="0"/>
              </a:rPr>
              <a:t>’ = (1-x)</a:t>
            </a:r>
          </a:p>
          <a:p>
            <a:r>
              <a:rPr lang="tr-TR" sz="1800" b="0" i="0" dirty="0">
                <a:solidFill>
                  <a:srgbClr val="000000"/>
                </a:solidFill>
                <a:effectLst/>
                <a:latin typeface="Times New Roman" panose="02020603050405020304" pitchFamily="18" charset="0"/>
              </a:rPr>
              <a:t>b. (</a:t>
            </a:r>
            <a:r>
              <a:rPr lang="tr-TR" sz="1800" b="0"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0" i="0" dirty="0" err="1">
                <a:solidFill>
                  <a:srgbClr val="000000"/>
                </a:solidFill>
                <a:effectLst/>
                <a:latin typeface="Times New Roman" panose="02020603050405020304" pitchFamily="18" charset="0"/>
              </a:rPr>
              <a:t>y</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x,y</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c. (</a:t>
            </a:r>
            <a:r>
              <a:rPr lang="tr-TR" sz="1800" b="0"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0" i="0" dirty="0" err="1">
                <a:solidFill>
                  <a:srgbClr val="000000"/>
                </a:solidFill>
                <a:effectLst/>
                <a:latin typeface="Times New Roman" panose="02020603050405020304" pitchFamily="18" charset="0"/>
              </a:rPr>
              <a:t>y</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max</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x,y</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d. (</a:t>
            </a:r>
            <a:r>
              <a:rPr lang="tr-TR" sz="1800" b="0"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0" i="0" dirty="0" err="1">
                <a:solidFill>
                  <a:srgbClr val="000000"/>
                </a:solidFill>
                <a:effectLst/>
                <a:latin typeface="Times New Roman" panose="02020603050405020304" pitchFamily="18" charset="0"/>
              </a:rPr>
              <a:t>y</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(1, 1-x+y)</a:t>
            </a:r>
          </a:p>
          <a:p>
            <a:r>
              <a:rPr lang="tr-TR" sz="1800" b="0" i="0" dirty="0">
                <a:solidFill>
                  <a:srgbClr val="000000"/>
                </a:solidFill>
                <a:effectLst/>
                <a:latin typeface="Times New Roman" panose="02020603050405020304" pitchFamily="18" charset="0"/>
              </a:rPr>
              <a:t>e. (</a:t>
            </a:r>
            <a:r>
              <a:rPr lang="tr-TR" sz="1800" b="0"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0" i="0" dirty="0" err="1">
                <a:solidFill>
                  <a:srgbClr val="000000"/>
                </a:solidFill>
                <a:effectLst/>
                <a:latin typeface="Times New Roman" panose="02020603050405020304" pitchFamily="18" charset="0"/>
              </a:rPr>
              <a:t>y</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(1, 1-x+y)]</a:t>
            </a:r>
            <a:r>
              <a:rPr lang="tr-TR" dirty="0"/>
              <a:t> </a:t>
            </a:r>
          </a:p>
          <a:p>
            <a:endParaRPr lang="tr-TR" dirty="0"/>
          </a:p>
          <a:p>
            <a:r>
              <a:rPr lang="tr-TR" sz="1800" b="0" i="0" dirty="0">
                <a:solidFill>
                  <a:srgbClr val="000000"/>
                </a:solidFill>
                <a:effectLst/>
                <a:latin typeface="Times New Roman" panose="02020603050405020304" pitchFamily="18" charset="0"/>
              </a:rPr>
              <a:t>7. Çok değerli mantıkların bir örneği olan “üç değerli </a:t>
            </a:r>
            <a:r>
              <a:rPr lang="tr-TR" sz="1800" b="0" i="0" dirty="0" err="1">
                <a:solidFill>
                  <a:srgbClr val="000000"/>
                </a:solidFill>
                <a:effectLst/>
                <a:latin typeface="Times New Roman" panose="02020603050405020304" pitchFamily="18" charset="0"/>
              </a:rPr>
              <a:t>mantık”’a</a:t>
            </a:r>
            <a:r>
              <a:rPr lang="tr-TR" sz="1800" b="0" i="0" dirty="0">
                <a:solidFill>
                  <a:srgbClr val="000000"/>
                </a:solidFill>
                <a:effectLst/>
                <a:latin typeface="Times New Roman" panose="02020603050405020304" pitchFamily="18" charset="0"/>
              </a:rPr>
              <a:t> göre bir eklemin doğruluk değerlerini etkisini hesaplamak için bazı formüller geliştirilmiştir. Aşağıda verilen formüllerden hangisi yanlıştır?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t>
            </a:r>
            <a:r>
              <a:rPr lang="tr-TR" dirty="0">
                <a:solidFill>
                  <a:srgbClr val="000000"/>
                </a:solidFill>
                <a:latin typeface="Times New Roman" panose="02020603050405020304" pitchFamily="18" charset="0"/>
              </a:rPr>
              <a:t>x’</a:t>
            </a:r>
            <a:r>
              <a:rPr lang="tr-TR" sz="1800" b="0" i="0" dirty="0">
                <a:solidFill>
                  <a:srgbClr val="000000"/>
                </a:solidFill>
                <a:effectLst/>
                <a:latin typeface="Times New Roman" panose="02020603050405020304" pitchFamily="18" charset="0"/>
              </a:rPr>
              <a:t> = (1-x)</a:t>
            </a:r>
          </a:p>
          <a:p>
            <a:r>
              <a:rPr lang="tr-TR" sz="1800" b="0" i="0" dirty="0">
                <a:solidFill>
                  <a:srgbClr val="000000"/>
                </a:solidFill>
                <a:effectLst/>
                <a:latin typeface="Times New Roman" panose="02020603050405020304" pitchFamily="18" charset="0"/>
              </a:rPr>
              <a:t>b. (</a:t>
            </a:r>
            <a:r>
              <a:rPr lang="tr-TR" sz="1800" b="0"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0" i="0" dirty="0" err="1">
                <a:solidFill>
                  <a:srgbClr val="000000"/>
                </a:solidFill>
                <a:effectLst/>
                <a:latin typeface="Times New Roman" panose="02020603050405020304" pitchFamily="18" charset="0"/>
              </a:rPr>
              <a:t>y</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max</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x,y</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c. (</a:t>
            </a:r>
            <a:r>
              <a:rPr lang="tr-TR" sz="1800" b="0"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0" i="0" dirty="0" err="1">
                <a:solidFill>
                  <a:srgbClr val="000000"/>
                </a:solidFill>
                <a:effectLst/>
                <a:latin typeface="Times New Roman" panose="02020603050405020304" pitchFamily="18" charset="0"/>
              </a:rPr>
              <a:t>y</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max</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x,y</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d. (</a:t>
            </a:r>
            <a:r>
              <a:rPr lang="tr-TR" sz="1800" b="0"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0" i="0" dirty="0" err="1">
                <a:solidFill>
                  <a:srgbClr val="000000"/>
                </a:solidFill>
                <a:effectLst/>
                <a:latin typeface="Times New Roman" panose="02020603050405020304" pitchFamily="18" charset="0"/>
              </a:rPr>
              <a:t>y</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(1, 1-x+y)</a:t>
            </a:r>
          </a:p>
          <a:p>
            <a:r>
              <a:rPr lang="tr-TR" sz="1800" b="0" i="0" dirty="0">
                <a:solidFill>
                  <a:srgbClr val="000000"/>
                </a:solidFill>
                <a:effectLst/>
                <a:latin typeface="Times New Roman" panose="02020603050405020304" pitchFamily="18" charset="0"/>
              </a:rPr>
              <a:t>e. (</a:t>
            </a:r>
            <a:r>
              <a:rPr lang="tr-TR" sz="1800" b="0"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0" i="0" dirty="0" err="1">
                <a:solidFill>
                  <a:srgbClr val="000000"/>
                </a:solidFill>
                <a:effectLst/>
                <a:latin typeface="Times New Roman" panose="02020603050405020304" pitchFamily="18" charset="0"/>
              </a:rPr>
              <a:t>y</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(1, 1-x+y),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(1, 1-x+y)]</a:t>
            </a:r>
            <a:r>
              <a:rPr lang="tr-TR" dirty="0"/>
              <a:t> </a:t>
            </a:r>
            <a:br>
              <a:rPr lang="tr-TR" dirty="0"/>
            </a:br>
            <a:br>
              <a:rPr lang="tr-TR" dirty="0"/>
            </a:br>
            <a:r>
              <a:rPr lang="tr-TR" dirty="0"/>
              <a:t> </a:t>
            </a:r>
            <a:br>
              <a:rPr lang="tr-TR" dirty="0"/>
            </a:br>
            <a:endParaRPr lang="tr-TR" dirty="0"/>
          </a:p>
        </p:txBody>
      </p:sp>
    </p:spTree>
    <p:extLst>
      <p:ext uri="{BB962C8B-B14F-4D97-AF65-F5344CB8AC3E}">
        <p14:creationId xmlns:p14="http://schemas.microsoft.com/office/powerpoint/2010/main" val="987312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AB8FFF2D-877B-41C6-E829-CBD0ABAA45AD}"/>
              </a:ext>
            </a:extLst>
          </p:cNvPr>
          <p:cNvSpPr txBox="1"/>
          <p:nvPr/>
        </p:nvSpPr>
        <p:spPr>
          <a:xfrm>
            <a:off x="813816" y="448056"/>
            <a:ext cx="9820656" cy="6740307"/>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8. Çok değerli mantıkların bir örneği olan “üç değerli </a:t>
            </a:r>
            <a:r>
              <a:rPr lang="tr-TR" sz="1800" b="0" i="0" dirty="0" err="1">
                <a:solidFill>
                  <a:srgbClr val="000000"/>
                </a:solidFill>
                <a:effectLst/>
                <a:latin typeface="Times New Roman" panose="02020603050405020304" pitchFamily="18" charset="0"/>
              </a:rPr>
              <a:t>mantık”’a</a:t>
            </a:r>
            <a:r>
              <a:rPr lang="tr-TR" sz="1800" b="0" i="0" dirty="0">
                <a:solidFill>
                  <a:srgbClr val="000000"/>
                </a:solidFill>
                <a:effectLst/>
                <a:latin typeface="Times New Roman" panose="02020603050405020304" pitchFamily="18" charset="0"/>
              </a:rPr>
              <a:t> göre bir eklemin doğruluk değerlerini etkisini hesaplamak için bazı formüller geliştirilmiştir. Bu formüllere göre “ y</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 gibi bir ifade aşağıdakilerden hangisiyle çözümlenmelidir?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(1-y)</a:t>
            </a:r>
          </a:p>
          <a:p>
            <a:r>
              <a:rPr lang="tr-TR" sz="1800" b="0" i="0" dirty="0">
                <a:solidFill>
                  <a:srgbClr val="000000"/>
                </a:solidFill>
                <a:effectLst/>
                <a:latin typeface="Times New Roman" panose="02020603050405020304" pitchFamily="18" charset="0"/>
              </a:rPr>
              <a:t>b. </a:t>
            </a:r>
            <a:r>
              <a:rPr lang="tr-TR" sz="1800" b="0" i="0" dirty="0" err="1">
                <a:solidFill>
                  <a:srgbClr val="000000"/>
                </a:solidFill>
                <a:effectLst/>
                <a:latin typeface="Times New Roman" panose="02020603050405020304" pitchFamily="18" charset="0"/>
              </a:rPr>
              <a:t>max</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y,y</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c.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y,y</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d.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(1, 1-y+y)</a:t>
            </a:r>
          </a:p>
          <a:p>
            <a:r>
              <a:rPr lang="tr-TR" sz="1800" b="0" i="0" dirty="0">
                <a:solidFill>
                  <a:srgbClr val="000000"/>
                </a:solidFill>
                <a:effectLst/>
                <a:latin typeface="Times New Roman" panose="02020603050405020304" pitchFamily="18" charset="0"/>
              </a:rPr>
              <a:t>e.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(1, 1-y+y),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(1, 1-y+y)]</a:t>
            </a:r>
            <a:r>
              <a:rPr lang="tr-TR" dirty="0"/>
              <a:t> </a:t>
            </a:r>
          </a:p>
          <a:p>
            <a:endParaRPr lang="tr-TR" dirty="0"/>
          </a:p>
          <a:p>
            <a:r>
              <a:rPr lang="tr-TR" sz="1800" b="0" i="0" dirty="0">
                <a:solidFill>
                  <a:srgbClr val="000000"/>
                </a:solidFill>
                <a:effectLst/>
                <a:latin typeface="Times New Roman" panose="02020603050405020304" pitchFamily="18" charset="0"/>
              </a:rPr>
              <a:t>9. Çok değerli mantıkların bir örneği olan “üç değerli </a:t>
            </a:r>
            <a:r>
              <a:rPr lang="tr-TR" sz="1800" b="0" i="0" dirty="0" err="1">
                <a:solidFill>
                  <a:srgbClr val="000000"/>
                </a:solidFill>
                <a:effectLst/>
                <a:latin typeface="Times New Roman" panose="02020603050405020304" pitchFamily="18" charset="0"/>
              </a:rPr>
              <a:t>mantık”’a</a:t>
            </a:r>
            <a:r>
              <a:rPr lang="tr-TR" sz="1800" b="0" i="0" dirty="0">
                <a:solidFill>
                  <a:srgbClr val="000000"/>
                </a:solidFill>
                <a:effectLst/>
                <a:latin typeface="Times New Roman" panose="02020603050405020304" pitchFamily="18" charset="0"/>
              </a:rPr>
              <a:t> göre bir eklemin doğruluk değerlerini etkisini hesaplamak için bazı formüller geliştirilmiştir. Bu formüllere göre “ (q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r), (</a:t>
            </a:r>
            <a:r>
              <a:rPr lang="tr-TR" sz="1800" b="0" i="0" dirty="0" err="1">
                <a:solidFill>
                  <a:srgbClr val="000000"/>
                </a:solidFill>
                <a:effectLst/>
                <a:latin typeface="Times New Roman" panose="02020603050405020304" pitchFamily="18" charset="0"/>
              </a:rPr>
              <a:t>pı</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q)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q)” gibi bir ifadenin “p:1, q:1 ve r:1” için alacağı doğruluk değeri aşağıdakilerden hangisi olacaktır?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1</a:t>
            </a:r>
          </a:p>
          <a:p>
            <a:r>
              <a:rPr lang="tr-TR" sz="1800" b="0" i="0" dirty="0">
                <a:solidFill>
                  <a:srgbClr val="000000"/>
                </a:solidFill>
                <a:effectLst/>
                <a:latin typeface="Times New Roman" panose="02020603050405020304" pitchFamily="18" charset="0"/>
              </a:rPr>
              <a:t>b. 0</a:t>
            </a:r>
          </a:p>
          <a:p>
            <a:r>
              <a:rPr lang="tr-TR" sz="1800" b="0" i="0" dirty="0">
                <a:solidFill>
                  <a:srgbClr val="000000"/>
                </a:solidFill>
                <a:effectLst/>
                <a:latin typeface="Times New Roman" panose="02020603050405020304" pitchFamily="18" charset="0"/>
              </a:rPr>
              <a:t>c. 1/2</a:t>
            </a:r>
          </a:p>
          <a:p>
            <a:r>
              <a:rPr lang="tr-TR" sz="1800" b="0" i="0" dirty="0">
                <a:solidFill>
                  <a:srgbClr val="000000"/>
                </a:solidFill>
                <a:effectLst/>
                <a:latin typeface="Times New Roman" panose="02020603050405020304" pitchFamily="18" charset="0"/>
              </a:rPr>
              <a:t>d. 2</a:t>
            </a:r>
          </a:p>
          <a:p>
            <a:r>
              <a:rPr lang="tr-TR" sz="1800" b="0" i="0" dirty="0">
                <a:solidFill>
                  <a:srgbClr val="000000"/>
                </a:solidFill>
                <a:effectLst/>
                <a:latin typeface="Times New Roman" panose="02020603050405020304" pitchFamily="18" charset="0"/>
              </a:rPr>
              <a:t>e. 3/2</a:t>
            </a:r>
            <a:r>
              <a:rPr lang="tr-TR" dirty="0"/>
              <a:t> </a:t>
            </a:r>
            <a:br>
              <a:rPr lang="tr-TR" dirty="0"/>
            </a:br>
            <a:br>
              <a:rPr lang="tr-TR" dirty="0"/>
            </a:br>
            <a:r>
              <a:rPr lang="tr-TR" dirty="0"/>
              <a:t> </a:t>
            </a:r>
            <a:br>
              <a:rPr lang="tr-TR" dirty="0"/>
            </a:br>
            <a:br>
              <a:rPr lang="tr-TR" dirty="0"/>
            </a:br>
            <a:br>
              <a:rPr lang="tr-TR" dirty="0"/>
            </a:br>
            <a:endParaRPr lang="tr-TR" dirty="0"/>
          </a:p>
        </p:txBody>
      </p:sp>
    </p:spTree>
    <p:extLst>
      <p:ext uri="{BB962C8B-B14F-4D97-AF65-F5344CB8AC3E}">
        <p14:creationId xmlns:p14="http://schemas.microsoft.com/office/powerpoint/2010/main" val="4276324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625304FA-CA49-C660-60E7-BAB14F2D5143}"/>
              </a:ext>
            </a:extLst>
          </p:cNvPr>
          <p:cNvSpPr txBox="1"/>
          <p:nvPr/>
        </p:nvSpPr>
        <p:spPr>
          <a:xfrm>
            <a:off x="704088" y="667512"/>
            <a:ext cx="9829800" cy="3693319"/>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10. Çok değerli mantıkların bir örneği olan “üç değerli </a:t>
            </a:r>
            <a:r>
              <a:rPr lang="tr-TR" sz="1800" b="0" i="0" dirty="0" err="1">
                <a:solidFill>
                  <a:srgbClr val="000000"/>
                </a:solidFill>
                <a:effectLst/>
                <a:latin typeface="Times New Roman" panose="02020603050405020304" pitchFamily="18" charset="0"/>
              </a:rPr>
              <a:t>mantık”’a</a:t>
            </a:r>
            <a:r>
              <a:rPr lang="tr-TR" sz="1800" b="0" i="0" dirty="0">
                <a:solidFill>
                  <a:srgbClr val="000000"/>
                </a:solidFill>
                <a:effectLst/>
                <a:latin typeface="Times New Roman" panose="02020603050405020304" pitchFamily="18" charset="0"/>
              </a:rPr>
              <a:t> göre bir eklemin doğruluk değerlerini etkisini hesaplamak için bazı formüller geliştirilmiştir. Bu formüllere göre “ (q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r), </a:t>
            </a:r>
            <a:r>
              <a:rPr lang="tr-TR" sz="1800" b="0" i="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q)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q)” ifadesinin “p:1, q:1 ve r:1” alacağı doğruluk değerinin “1” olduğu bilindiğine göre bu ifade için aşağıdakilerden hangisi kesinlikle söylenebilir?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Geçerli</a:t>
            </a:r>
          </a:p>
          <a:p>
            <a:r>
              <a:rPr lang="tr-TR" sz="1800" b="0" i="0" dirty="0">
                <a:solidFill>
                  <a:srgbClr val="000000"/>
                </a:solidFill>
                <a:effectLst/>
                <a:latin typeface="Times New Roman" panose="02020603050405020304" pitchFamily="18" charset="0"/>
              </a:rPr>
              <a:t>b. Geçersiz</a:t>
            </a:r>
          </a:p>
          <a:p>
            <a:r>
              <a:rPr lang="tr-TR" sz="1800" b="0" i="0" dirty="0">
                <a:solidFill>
                  <a:srgbClr val="000000"/>
                </a:solidFill>
                <a:effectLst/>
                <a:latin typeface="Times New Roman" panose="02020603050405020304" pitchFamily="18" charset="0"/>
              </a:rPr>
              <a:t>c. Tutarlı</a:t>
            </a:r>
          </a:p>
          <a:p>
            <a:r>
              <a:rPr lang="tr-TR" sz="1800" b="0" i="0" dirty="0">
                <a:solidFill>
                  <a:srgbClr val="000000"/>
                </a:solidFill>
                <a:effectLst/>
                <a:latin typeface="Times New Roman" panose="02020603050405020304" pitchFamily="18" charset="0"/>
              </a:rPr>
              <a:t>d. Tutarsız</a:t>
            </a:r>
          </a:p>
          <a:p>
            <a:r>
              <a:rPr lang="tr-TR" sz="1800" b="0" i="0" dirty="0">
                <a:solidFill>
                  <a:srgbClr val="000000"/>
                </a:solidFill>
                <a:effectLst/>
                <a:latin typeface="Times New Roman" panose="02020603050405020304" pitchFamily="18" charset="0"/>
              </a:rPr>
              <a:t>e. Eşdeğer</a:t>
            </a:r>
            <a:r>
              <a:rPr lang="tr-TR" dirty="0"/>
              <a:t> </a:t>
            </a:r>
            <a:br>
              <a:rPr lang="tr-TR" dirty="0"/>
            </a:br>
            <a:br>
              <a:rPr lang="tr-TR" dirty="0"/>
            </a:br>
            <a:br>
              <a:rPr lang="tr-TR" dirty="0"/>
            </a:br>
            <a:endParaRPr lang="tr-TR" dirty="0"/>
          </a:p>
        </p:txBody>
      </p:sp>
    </p:spTree>
    <p:extLst>
      <p:ext uri="{BB962C8B-B14F-4D97-AF65-F5344CB8AC3E}">
        <p14:creationId xmlns:p14="http://schemas.microsoft.com/office/powerpoint/2010/main" val="3494430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40CE270-3C0D-DAD1-CE71-6BA0B3AAAD34}"/>
              </a:ext>
            </a:extLst>
          </p:cNvPr>
          <p:cNvSpPr txBox="1"/>
          <p:nvPr/>
        </p:nvSpPr>
        <p:spPr>
          <a:xfrm>
            <a:off x="1216152" y="841248"/>
            <a:ext cx="10195560" cy="1200329"/>
          </a:xfrm>
          <a:prstGeom prst="rect">
            <a:avLst/>
          </a:prstGeom>
          <a:noFill/>
        </p:spPr>
        <p:txBody>
          <a:bodyPr wrap="square">
            <a:spAutoFit/>
          </a:bodyPr>
          <a:lstStyle/>
          <a:p>
            <a:pPr algn="ctr"/>
            <a:r>
              <a:rPr lang="tr-TR" sz="1800" b="1" i="0" dirty="0">
                <a:solidFill>
                  <a:srgbClr val="000000"/>
                </a:solidFill>
                <a:effectLst/>
                <a:latin typeface="Times New Roman" panose="02020603050405020304" pitchFamily="18" charset="0"/>
              </a:rPr>
              <a:t>11. MODAL MANTIK</a:t>
            </a:r>
            <a:r>
              <a:rPr lang="tr-TR" dirty="0"/>
              <a:t> </a:t>
            </a:r>
            <a:br>
              <a:rPr lang="tr-TR" dirty="0"/>
            </a:br>
            <a:br>
              <a:rPr lang="tr-TR" dirty="0"/>
            </a:br>
            <a:br>
              <a:rPr lang="tr-TR" dirty="0"/>
            </a:br>
            <a:endParaRPr lang="tr-TR" dirty="0"/>
          </a:p>
        </p:txBody>
      </p:sp>
      <p:sp>
        <p:nvSpPr>
          <p:cNvPr id="7" name="Metin kutusu 6">
            <a:extLst>
              <a:ext uri="{FF2B5EF4-FFF2-40B4-BE49-F238E27FC236}">
                <a16:creationId xmlns:a16="http://schemas.microsoft.com/office/drawing/2014/main" id="{777EB7E0-45A6-198A-C7B2-B9EC96E808B3}"/>
              </a:ext>
            </a:extLst>
          </p:cNvPr>
          <p:cNvSpPr txBox="1"/>
          <p:nvPr/>
        </p:nvSpPr>
        <p:spPr>
          <a:xfrm>
            <a:off x="780288" y="1764578"/>
            <a:ext cx="10030968" cy="5632311"/>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Giriş</a:t>
            </a:r>
          </a:p>
          <a:p>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Mantık, çeşitli vesilelerle işaret edildiği gibi formel/içeriksiz bir dildir. Dolayısıyla gerek konuşma dilinden gerek günlük yaşamdan bağımsız hatta bir anlamda kopuk bir özelliğe sahiptir. Ne var ki bu durum, mantığın bir bilim olarak sahip olduğu özelliklerin günlük yaşamda uygulamasının olmadığı veya konuşma diliyle hiçbir ilişkisinin kurulamayacağı anlamına gelmemektedir.</a:t>
            </a:r>
          </a:p>
          <a:p>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Günlük yaşamda akıl yürütmeler genellikle iki değerli bir yapı çerçevesinde gelişir. İletişim de daha çok iki değerlilik üzerine kurgulanır. Sonuçta günlük yaşam ve konuşma dili, iki değerli mantıkla ilişkilendirilir. Günlük yaşam, pratik yönünün sağladığı üstünlük sayesinde, “iki </a:t>
            </a:r>
            <a:r>
              <a:rPr lang="tr-TR" sz="1800" b="0" i="0" dirty="0" err="1">
                <a:solidFill>
                  <a:srgbClr val="000000"/>
                </a:solidFill>
                <a:effectLst/>
                <a:latin typeface="Times New Roman" panose="02020603050405020304" pitchFamily="18" charset="0"/>
              </a:rPr>
              <a:t>değerli”lik</a:t>
            </a:r>
            <a:r>
              <a:rPr lang="tr-TR" sz="1800" b="0" i="0" dirty="0">
                <a:solidFill>
                  <a:srgbClr val="000000"/>
                </a:solidFill>
                <a:effectLst/>
                <a:latin typeface="Times New Roman" panose="02020603050405020304" pitchFamily="18" charset="0"/>
              </a:rPr>
              <a:t> üzerine kurulmuş olmasına karşılık, örneğin kültürel gerekçelerle bu özellik kolaylıkla değişebilir. Nitekim günlük yaşamda bazı nesnelere ayrı bir değer atfederiz; bazılarına canlı gibi muamele ederiz, kızarız, onlarla konuşuruz veya övücü sözlerle sanki onların gönlünü almaya çalışırız. Yani kısaca bir fiziki nesneyi hem cansız hem de canlı bir varlık gibi yorumlarız. Bu durum iki değerliliğin dışına çıkılmasına ilişkin basit bir örnek olarak kabule </a:t>
            </a:r>
            <a:r>
              <a:rPr lang="tr-TR" sz="1800" b="0" i="0">
                <a:solidFill>
                  <a:srgbClr val="000000"/>
                </a:solidFill>
                <a:effectLst/>
                <a:latin typeface="Times New Roman" panose="02020603050405020304" pitchFamily="18" charset="0"/>
              </a:rPr>
              <a:t>edilebilir.</a:t>
            </a:r>
          </a:p>
          <a:p>
            <a:pPr algn="just"/>
            <a:r>
              <a:rPr lang="tr-TR"/>
              <a:t> </a:t>
            </a:r>
            <a:br>
              <a:rPr lang="tr-TR" dirty="0"/>
            </a:br>
            <a:r>
              <a:rPr lang="tr-TR" dirty="0"/>
              <a:t> </a:t>
            </a:r>
            <a:br>
              <a:rPr lang="tr-TR" dirty="0"/>
            </a:br>
            <a:br>
              <a:rPr lang="tr-TR" dirty="0"/>
            </a:br>
            <a:br>
              <a:rPr lang="tr-TR" dirty="0"/>
            </a:br>
            <a:endParaRPr lang="tr-TR" dirty="0"/>
          </a:p>
        </p:txBody>
      </p:sp>
    </p:spTree>
    <p:extLst>
      <p:ext uri="{BB962C8B-B14F-4D97-AF65-F5344CB8AC3E}">
        <p14:creationId xmlns:p14="http://schemas.microsoft.com/office/powerpoint/2010/main" val="3084432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0AB29F6-8FC3-38C0-4793-0E119E7549C9}"/>
              </a:ext>
            </a:extLst>
          </p:cNvPr>
          <p:cNvSpPr txBox="1"/>
          <p:nvPr/>
        </p:nvSpPr>
        <p:spPr>
          <a:xfrm>
            <a:off x="587828" y="1166843"/>
            <a:ext cx="10891158" cy="3416320"/>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7.1. Çok Değerli Mantık Nedir?</a:t>
            </a:r>
          </a:p>
          <a:p>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Bir odada bulunan insanların sayısı konusunda bir tereddüt yaşamayız ve dolayısıyla “bu odada iki kişi var” gibi bir önermeyi doğru (veya yanlış) olarak kabul ederiz. Fakat aynı odada bulunan muhtemel bir olgu için aynı kesinlik söz konusu olmayabilir. Nitekim evden çıkarken ışığı kapatmayı unuttuğum kaygısına kapılabilirim; böyle bir durumda “şu an odamdaki ışık kapalıdır” önermesi bir kesinlik bildirmeyecektir ve dolayısıyla böyle bir önermeyi “doğru” veya “yanlış” olarak düşünmek de söz konusu olmayacaktır.</a:t>
            </a:r>
          </a:p>
          <a:p>
            <a:pPr algn="just"/>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Görüldüğü gibi bazı önermelerin doğruluk değerini iki, ama bazılarını ise üç veya daha fazla olacak şekilde yorumlamak yerinde olacaktır. Böyle bir durumda, bu tip önermelerle yapacağımız işlemler de kendine özgü kurallar gerektirecektir. Dolayısıyla iki değerli mantıktan farklı denetleme yöntemlerine gerek duyulacaktır</a:t>
            </a:r>
            <a:r>
              <a:rPr lang="tr-TR" dirty="0"/>
              <a:t> </a:t>
            </a:r>
            <a:br>
              <a:rPr lang="tr-TR" dirty="0"/>
            </a:br>
            <a:endParaRPr lang="tr-TR" dirty="0"/>
          </a:p>
        </p:txBody>
      </p:sp>
    </p:spTree>
    <p:extLst>
      <p:ext uri="{BB962C8B-B14F-4D97-AF65-F5344CB8AC3E}">
        <p14:creationId xmlns:p14="http://schemas.microsoft.com/office/powerpoint/2010/main" val="2955570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6DF999E4-40CF-4A3B-9CA3-6EA7117B7270}"/>
              </a:ext>
            </a:extLst>
          </p:cNvPr>
          <p:cNvSpPr txBox="1"/>
          <p:nvPr/>
        </p:nvSpPr>
        <p:spPr>
          <a:xfrm>
            <a:off x="767444" y="783771"/>
            <a:ext cx="10825842" cy="4247317"/>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7.2. Üç Değerli Mantık</a:t>
            </a:r>
          </a:p>
          <a:p>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Bilindiği üzere iki değerli mantık, temel ilkelerinden birisi olan “üçüncü halin imkânsızlığı” gereği, herhangi bir önermenin ya “doğru” ya da “yanlış” olabileceğini, başka bir doğruluk imkânı olmadığından bunların dışında bir doğruluk değeri alamayacağını öngörmektedir. Doğruluk değerine ilişkin türlü biçimlerdeki “</a:t>
            </a:r>
            <a:r>
              <a:rPr lang="tr-TR" sz="1800" b="0" i="0" dirty="0" err="1">
                <a:solidFill>
                  <a:srgbClr val="000000"/>
                </a:solidFill>
                <a:effectLst/>
                <a:latin typeface="Times New Roman" panose="02020603050405020304" pitchFamily="18" charset="0"/>
              </a:rPr>
              <a:t>belirsiz”likleri</a:t>
            </a:r>
            <a:r>
              <a:rPr lang="tr-TR" sz="1800" b="0" i="0" dirty="0">
                <a:solidFill>
                  <a:srgbClr val="000000"/>
                </a:solidFill>
                <a:effectLst/>
                <a:latin typeface="Times New Roman" panose="02020603050405020304" pitchFamily="18" charset="0"/>
              </a:rPr>
              <a:t> konu edinen, böylece iki değerli sistemin dışına çıkarak onu genişleten çok değerli mantık sistemlerinin ilk örneği, Polonyalı bir mantıkçı olan Jan </a:t>
            </a:r>
            <a:r>
              <a:rPr lang="tr-TR" sz="1800" b="0" i="0" dirty="0" err="1">
                <a:solidFill>
                  <a:srgbClr val="000000"/>
                </a:solidFill>
                <a:effectLst/>
                <a:latin typeface="Times New Roman" panose="02020603050405020304" pitchFamily="18" charset="0"/>
              </a:rPr>
              <a:t>Lukasiewicz</a:t>
            </a:r>
            <a:r>
              <a:rPr lang="tr-TR" sz="1800" b="0" i="0" dirty="0">
                <a:solidFill>
                  <a:srgbClr val="000000"/>
                </a:solidFill>
                <a:effectLst/>
                <a:latin typeface="Times New Roman" panose="02020603050405020304" pitchFamily="18" charset="0"/>
              </a:rPr>
              <a:t> (1878-1956) tarafından, 1920 yılında ortaya konan “üç değerli </a:t>
            </a:r>
            <a:r>
              <a:rPr lang="tr-TR" sz="1800" b="0" i="0" dirty="0" err="1">
                <a:solidFill>
                  <a:srgbClr val="000000"/>
                </a:solidFill>
                <a:effectLst/>
                <a:latin typeface="Times New Roman" panose="02020603050405020304" pitchFamily="18" charset="0"/>
              </a:rPr>
              <a:t>mantık”tır</a:t>
            </a:r>
            <a:r>
              <a:rPr lang="tr-TR" sz="1800" b="0" i="0" dirty="0">
                <a:solidFill>
                  <a:srgbClr val="000000"/>
                </a:solidFill>
                <a:effectLst/>
                <a:latin typeface="Times New Roman" panose="02020603050405020304" pitchFamily="18" charset="0"/>
              </a:rPr>
              <a:t>. Bu sistemin tanınmaya başlamasının ardından, Hans </a:t>
            </a:r>
            <a:r>
              <a:rPr lang="tr-TR" sz="1800" b="0" i="0" dirty="0" err="1">
                <a:solidFill>
                  <a:srgbClr val="000000"/>
                </a:solidFill>
                <a:effectLst/>
                <a:latin typeface="Times New Roman" panose="02020603050405020304" pitchFamily="18" charset="0"/>
              </a:rPr>
              <a:t>Reichenbach</a:t>
            </a:r>
            <a:r>
              <a:rPr lang="tr-TR" sz="1800" b="0" i="0" dirty="0">
                <a:solidFill>
                  <a:srgbClr val="000000"/>
                </a:solidFill>
                <a:effectLst/>
                <a:latin typeface="Times New Roman" panose="02020603050405020304" pitchFamily="18" charset="0"/>
              </a:rPr>
              <a:t> (1891-1953), Kurt </a:t>
            </a:r>
            <a:r>
              <a:rPr lang="tr-TR" sz="1800" b="0" i="0" dirty="0" err="1">
                <a:solidFill>
                  <a:srgbClr val="000000"/>
                </a:solidFill>
                <a:effectLst/>
                <a:latin typeface="Times New Roman" panose="02020603050405020304" pitchFamily="18" charset="0"/>
              </a:rPr>
              <a:t>Gödel</a:t>
            </a:r>
            <a:r>
              <a:rPr lang="tr-TR" sz="1800" b="0" i="0" dirty="0">
                <a:solidFill>
                  <a:srgbClr val="000000"/>
                </a:solidFill>
                <a:effectLst/>
                <a:latin typeface="Times New Roman" panose="02020603050405020304" pitchFamily="18" charset="0"/>
              </a:rPr>
              <a:t> (1906-1978), gibi önemli mantıkçıların da dâhil olduğu ya da edildiği çok değerli mantık tartışmaları, üç doğruluk değerinden “n” sayıda doğruluk değerine uzanan geniş bir yelpazede türlü mantık sistemlerinin ortaya çıkmasına zemin oluşturmuştur.</a:t>
            </a:r>
          </a:p>
          <a:p>
            <a:pPr algn="just"/>
            <a:r>
              <a:rPr lang="tr-TR" dirty="0"/>
              <a:t> </a:t>
            </a:r>
            <a:br>
              <a:rPr lang="tr-TR" dirty="0"/>
            </a:br>
            <a:br>
              <a:rPr lang="tr-TR" dirty="0"/>
            </a:br>
            <a:br>
              <a:rPr lang="tr-TR" dirty="0"/>
            </a:br>
            <a:endParaRPr lang="tr-TR" dirty="0"/>
          </a:p>
        </p:txBody>
      </p:sp>
    </p:spTree>
    <p:extLst>
      <p:ext uri="{BB962C8B-B14F-4D97-AF65-F5344CB8AC3E}">
        <p14:creationId xmlns:p14="http://schemas.microsoft.com/office/powerpoint/2010/main" val="1100933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100D8102-0F28-8E87-9C4B-668CC85598C6}"/>
              </a:ext>
            </a:extLst>
          </p:cNvPr>
          <p:cNvSpPr txBox="1"/>
          <p:nvPr/>
        </p:nvSpPr>
        <p:spPr>
          <a:xfrm>
            <a:off x="548640" y="466344"/>
            <a:ext cx="9985248" cy="4001095"/>
          </a:xfrm>
          <a:prstGeom prst="rect">
            <a:avLst/>
          </a:prstGeom>
          <a:noFill/>
        </p:spPr>
        <p:txBody>
          <a:bodyPr wrap="square">
            <a:spAutoFit/>
          </a:bodyPr>
          <a:lstStyle/>
          <a:p>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Bu bölümde konu edilecek olan </a:t>
            </a:r>
            <a:r>
              <a:rPr lang="tr-TR" sz="1800" b="0" i="0" dirty="0" err="1">
                <a:solidFill>
                  <a:srgbClr val="000000"/>
                </a:solidFill>
                <a:effectLst/>
                <a:latin typeface="Times New Roman" panose="02020603050405020304" pitchFamily="18" charset="0"/>
              </a:rPr>
              <a:t>Lukasiewicz’in</a:t>
            </a:r>
            <a:r>
              <a:rPr lang="tr-TR" sz="1800" b="0" i="0" dirty="0">
                <a:solidFill>
                  <a:srgbClr val="000000"/>
                </a:solidFill>
                <a:effectLst/>
                <a:latin typeface="Times New Roman" panose="02020603050405020304" pitchFamily="18" charset="0"/>
              </a:rPr>
              <a:t> üç değerli mantığı, daha önce de temas edildiği üzere, doğruluk değeri tespit edilemeyen yani “belirsiz” olan önermelerin mantıksal işlemlere dâhil edilebilmesini mümkün kılan bir mantık sistemidir. Ancak bir önermenin doğruluk değerinin “şu an” için “belirsiz” olması, nihayetinde onun ya “doğru” ya da “yanlış” doğruluk değerlerinden birisini almak durumunda olduğu gerçeğini değiştirmez. </a:t>
            </a:r>
            <a:r>
              <a:rPr lang="tr-TR" sz="1800" b="0" i="0" dirty="0" err="1">
                <a:solidFill>
                  <a:srgbClr val="000000"/>
                </a:solidFill>
                <a:effectLst/>
                <a:latin typeface="Times New Roman" panose="02020603050405020304" pitchFamily="18" charset="0"/>
              </a:rPr>
              <a:t>Lukasiewicz’in</a:t>
            </a:r>
            <a:r>
              <a:rPr lang="tr-TR" sz="1800" b="0" i="0" dirty="0">
                <a:solidFill>
                  <a:srgbClr val="000000"/>
                </a:solidFill>
                <a:effectLst/>
                <a:latin typeface="Times New Roman" panose="02020603050405020304" pitchFamily="18" charset="0"/>
              </a:rPr>
              <a:t> mantık sisteminde bir önermenin doğruluk değerinin bilinmiyor yani “belirsiz” olması, onun, iki değerden birisini taşıyor olma “</a:t>
            </a:r>
            <a:r>
              <a:rPr lang="tr-TR" sz="1800" b="0" i="0" dirty="0" err="1">
                <a:solidFill>
                  <a:srgbClr val="000000"/>
                </a:solidFill>
                <a:effectLst/>
                <a:latin typeface="Times New Roman" panose="02020603050405020304" pitchFamily="18" charset="0"/>
              </a:rPr>
              <a:t>imkân”ını</a:t>
            </a:r>
            <a:r>
              <a:rPr lang="tr-TR" sz="1800" b="0" i="0" dirty="0">
                <a:solidFill>
                  <a:srgbClr val="000000"/>
                </a:solidFill>
                <a:effectLst/>
                <a:latin typeface="Times New Roman" panose="02020603050405020304" pitchFamily="18" charset="0"/>
              </a:rPr>
              <a:t> ifade eder. Örneğin “Amazon ormanlarında yeşil suratlı, mavi saçlı cüceler yaşar” önermesi gerek kişisel deneyimlerimiz, gerek çoğumuzun vâkıf olduğu bilimsel bilgi ve keşifler itibariyle doğru olması bize imkânsız görünen bir önermedir. Yine de yeterli bir araştırma yapılmaksızın bu önermenin “yanlış” olduğuna hükmetmek doğru değildir. Mantıksal olarak şu an için söylenebilecek şey bu önermenin doğruluk değerinin “belirsiz”, iki doğruluk değerinden herhangi birisini almasının “mümkün” olduğudur.</a:t>
            </a:r>
            <a:r>
              <a:rPr lang="tr-TR" dirty="0"/>
              <a:t> </a:t>
            </a:r>
            <a:br>
              <a:rPr lang="tr-TR" dirty="0"/>
            </a:br>
            <a:r>
              <a:rPr lang="tr-TR" sz="2000" dirty="0"/>
              <a:t> </a:t>
            </a:r>
            <a:br>
              <a:rPr lang="tr-TR" sz="2000" dirty="0"/>
            </a:br>
            <a:endParaRPr lang="tr-TR" dirty="0"/>
          </a:p>
        </p:txBody>
      </p:sp>
    </p:spTree>
    <p:extLst>
      <p:ext uri="{BB962C8B-B14F-4D97-AF65-F5344CB8AC3E}">
        <p14:creationId xmlns:p14="http://schemas.microsoft.com/office/powerpoint/2010/main" val="2709958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6A7E1EA-C0B9-6AD6-46C0-347770A9C0F4}"/>
              </a:ext>
            </a:extLst>
          </p:cNvPr>
          <p:cNvSpPr txBox="1"/>
          <p:nvPr/>
        </p:nvSpPr>
        <p:spPr>
          <a:xfrm>
            <a:off x="621792" y="164592"/>
            <a:ext cx="10241280" cy="5909310"/>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7.2.1. Üç Değerli Mantık İşlemleri</a:t>
            </a:r>
          </a:p>
          <a:p>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Doğru”yu</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1</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yanlış”ı</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0</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belirsiz”liği</a:t>
            </a:r>
            <a:r>
              <a:rPr lang="tr-TR" sz="1800" b="0" i="0" dirty="0">
                <a:solidFill>
                  <a:srgbClr val="000000"/>
                </a:solidFill>
                <a:effectLst/>
                <a:latin typeface="Times New Roman" panose="02020603050405020304" pitchFamily="18" charset="0"/>
              </a:rPr>
              <a:t> ise 1 ve 0 arasında kalan bir duruma işaret ediyor olması nedeniyle </a:t>
            </a:r>
            <a:r>
              <a:rPr lang="tr-TR" sz="1800" b="1" i="0" dirty="0">
                <a:solidFill>
                  <a:srgbClr val="000000"/>
                </a:solidFill>
                <a:effectLst/>
                <a:latin typeface="Times New Roman" panose="02020603050405020304" pitchFamily="18" charset="0"/>
              </a:rPr>
              <a:t>½ </a:t>
            </a:r>
            <a:r>
              <a:rPr lang="tr-TR" sz="1800" b="0" i="0" dirty="0">
                <a:solidFill>
                  <a:srgbClr val="000000"/>
                </a:solidFill>
                <a:effectLst/>
                <a:latin typeface="Times New Roman" panose="02020603050405020304" pitchFamily="18" charset="0"/>
              </a:rPr>
              <a:t>ile gösteren </a:t>
            </a:r>
            <a:r>
              <a:rPr lang="tr-TR" sz="1800" b="0" i="0" dirty="0" err="1">
                <a:solidFill>
                  <a:srgbClr val="000000"/>
                </a:solidFill>
                <a:effectLst/>
                <a:latin typeface="Times New Roman" panose="02020603050405020304" pitchFamily="18" charset="0"/>
              </a:rPr>
              <a:t>Lukasiewicz’in</a:t>
            </a:r>
            <a:r>
              <a:rPr lang="tr-TR" sz="1800" b="0" i="0" dirty="0">
                <a:solidFill>
                  <a:srgbClr val="000000"/>
                </a:solidFill>
                <a:effectLst/>
                <a:latin typeface="Times New Roman" panose="02020603050405020304" pitchFamily="18" charset="0"/>
              </a:rPr>
              <a:t> üç değerli mantık sisteminde yazım LT notasyonuyla yapılmakta, </a:t>
            </a:r>
            <a:r>
              <a:rPr lang="tr-TR" sz="1800" b="0" i="0" dirty="0" err="1">
                <a:solidFill>
                  <a:srgbClr val="000000"/>
                </a:solidFill>
                <a:effectLst/>
                <a:latin typeface="Times New Roman" panose="02020603050405020304" pitchFamily="18" charset="0"/>
              </a:rPr>
              <a:t>değilleme</a:t>
            </a:r>
            <a:r>
              <a:rPr lang="tr-TR" sz="1800" b="0" i="0" dirty="0">
                <a:solidFill>
                  <a:srgbClr val="000000"/>
                </a:solidFill>
                <a:effectLst/>
                <a:latin typeface="Times New Roman" panose="02020603050405020304" pitchFamily="18" charset="0"/>
              </a:rPr>
              <a:t> ve dört temel eklemin tespitinde şu aritmetik işlemler kullanılmaktadır:</a:t>
            </a:r>
          </a:p>
          <a:p>
            <a:r>
              <a:rPr lang="tr-TR" sz="1800" b="1" i="0" dirty="0">
                <a:solidFill>
                  <a:srgbClr val="000000"/>
                </a:solidFill>
                <a:effectLst/>
                <a:latin typeface="Times New Roman" panose="02020603050405020304" pitchFamily="18" charset="0"/>
              </a:rPr>
              <a:t>1. </a:t>
            </a:r>
            <a:r>
              <a:rPr lang="tr-TR" sz="1800" b="0" i="0" dirty="0">
                <a:solidFill>
                  <a:srgbClr val="000000"/>
                </a:solidFill>
                <a:effectLst/>
                <a:latin typeface="Times New Roman" panose="02020603050405020304" pitchFamily="18" charset="0"/>
              </a:rPr>
              <a:t>x</a:t>
            </a:r>
            <a:r>
              <a:rPr lang="tr-TR" b="1" dirty="0">
                <a:solidFill>
                  <a:srgbClr val="000000"/>
                </a:solidFill>
                <a:latin typeface="Times New Roman" panose="02020603050405020304" pitchFamily="18" charset="0"/>
              </a:rPr>
              <a:t>’</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 (1-x)</a:t>
            </a:r>
          </a:p>
          <a:p>
            <a:r>
              <a:rPr lang="tr-TR" sz="1800" b="1" i="0" dirty="0">
                <a:solidFill>
                  <a:srgbClr val="000000"/>
                </a:solidFill>
                <a:effectLst/>
                <a:latin typeface="Times New Roman" panose="02020603050405020304" pitchFamily="18" charset="0"/>
              </a:rPr>
              <a:t>2.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0" i="0" dirty="0" err="1">
                <a:solidFill>
                  <a:srgbClr val="000000"/>
                </a:solidFill>
                <a:effectLst/>
                <a:latin typeface="Times New Roman" panose="02020603050405020304" pitchFamily="18" charset="0"/>
              </a:rPr>
              <a:t>y</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x,y</a:t>
            </a:r>
            <a:r>
              <a:rPr lang="tr-TR" sz="1800" b="0" i="0" dirty="0">
                <a:solidFill>
                  <a:srgbClr val="000000"/>
                </a:solidFill>
                <a:effectLst/>
                <a:latin typeface="Times New Roman" panose="02020603050405020304" pitchFamily="18" charset="0"/>
              </a:rPr>
              <a:t>)</a:t>
            </a:r>
          </a:p>
          <a:p>
            <a:r>
              <a:rPr lang="tr-TR" sz="1800" b="1" i="0" dirty="0">
                <a:solidFill>
                  <a:srgbClr val="000000"/>
                </a:solidFill>
                <a:effectLst/>
                <a:latin typeface="Times New Roman" panose="02020603050405020304" pitchFamily="18" charset="0"/>
              </a:rPr>
              <a:t>3.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0" i="0" dirty="0" err="1">
                <a:solidFill>
                  <a:srgbClr val="000000"/>
                </a:solidFill>
                <a:effectLst/>
                <a:latin typeface="Times New Roman" panose="02020603050405020304" pitchFamily="18" charset="0"/>
              </a:rPr>
              <a:t>y</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max</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x,y</a:t>
            </a:r>
            <a:r>
              <a:rPr lang="tr-TR" sz="1800" b="0" i="0" dirty="0">
                <a:solidFill>
                  <a:srgbClr val="000000"/>
                </a:solidFill>
                <a:effectLst/>
                <a:latin typeface="Times New Roman" panose="02020603050405020304" pitchFamily="18" charset="0"/>
              </a:rPr>
              <a:t>)</a:t>
            </a:r>
          </a:p>
          <a:p>
            <a:r>
              <a:rPr lang="tr-TR" sz="1800" b="1" i="0" dirty="0">
                <a:solidFill>
                  <a:srgbClr val="000000"/>
                </a:solidFill>
                <a:effectLst/>
                <a:latin typeface="Times New Roman" panose="02020603050405020304" pitchFamily="18" charset="0"/>
              </a:rPr>
              <a:t>4.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0" i="0" dirty="0" err="1">
                <a:solidFill>
                  <a:srgbClr val="000000"/>
                </a:solidFill>
                <a:effectLst/>
                <a:latin typeface="Times New Roman" panose="02020603050405020304" pitchFamily="18" charset="0"/>
              </a:rPr>
              <a:t>y</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(1, 1-x+y)</a:t>
            </a:r>
          </a:p>
          <a:p>
            <a:r>
              <a:rPr lang="tr-TR" sz="1800" b="1" i="0" dirty="0">
                <a:solidFill>
                  <a:srgbClr val="000000"/>
                </a:solidFill>
                <a:effectLst/>
                <a:latin typeface="Times New Roman" panose="02020603050405020304" pitchFamily="18" charset="0"/>
              </a:rPr>
              <a:t>5.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0" i="0" dirty="0" err="1">
                <a:solidFill>
                  <a:srgbClr val="000000"/>
                </a:solidFill>
                <a:effectLst/>
                <a:latin typeface="Times New Roman" panose="02020603050405020304" pitchFamily="18" charset="0"/>
              </a:rPr>
              <a:t>y</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(1, 1-x+y),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(1, 1-x+y)]</a:t>
            </a:r>
            <a:r>
              <a:rPr lang="tr-TR" dirty="0"/>
              <a:t> </a:t>
            </a:r>
          </a:p>
          <a:p>
            <a:endParaRPr lang="tr-TR" dirty="0"/>
          </a:p>
          <a:p>
            <a:r>
              <a:rPr lang="tr-TR" sz="1800" b="0" i="0" dirty="0">
                <a:solidFill>
                  <a:srgbClr val="000000"/>
                </a:solidFill>
                <a:effectLst/>
                <a:latin typeface="Times New Roman" panose="02020603050405020304" pitchFamily="18" charset="0"/>
              </a:rPr>
              <a:t>Bu işlemler her ne kadar “x” ve “y” gibi iki farklı önerme üzerinden gösterilmişlerse de, doğal olarak özdeş önermeler için de çalışacaklardır. </a:t>
            </a:r>
          </a:p>
          <a:p>
            <a:r>
              <a:rPr lang="tr-TR" sz="1800" b="0" i="0" dirty="0">
                <a:solidFill>
                  <a:srgbClr val="000000"/>
                </a:solidFill>
                <a:effectLst/>
                <a:latin typeface="Times New Roman" panose="02020603050405020304" pitchFamily="18" charset="0"/>
              </a:rPr>
              <a:t>Örneğin</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y</a:t>
            </a:r>
            <a:r>
              <a:rPr lang="tr-TR" sz="1800" b="0" i="0" dirty="0" err="1">
                <a:solidFill>
                  <a:srgbClr val="000000"/>
                </a:solidFill>
                <a:effectLst/>
                <a:latin typeface="Symbol" panose="05050102010706020507" pitchFamily="18" charset="2"/>
              </a:rPr>
              <a:t></a:t>
            </a:r>
            <a:r>
              <a:rPr lang="tr-TR" sz="1800" b="0" i="0" dirty="0" err="1">
                <a:solidFill>
                  <a:srgbClr val="000000"/>
                </a:solidFill>
                <a:effectLst/>
                <a:latin typeface="Times New Roman" panose="02020603050405020304" pitchFamily="18" charset="0"/>
              </a:rPr>
              <a:t>y</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max</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y,y</a:t>
            </a:r>
            <a:r>
              <a:rPr lang="tr-TR" sz="1800" b="0" i="0" dirty="0">
                <a:solidFill>
                  <a:srgbClr val="000000"/>
                </a:solidFill>
                <a:effectLst/>
                <a:latin typeface="Times New Roman" panose="02020603050405020304" pitchFamily="18" charset="0"/>
              </a:rPr>
              <a:t>) ya da</a:t>
            </a:r>
          </a:p>
          <a:p>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0" i="0" dirty="0" err="1">
                <a:solidFill>
                  <a:srgbClr val="000000"/>
                </a:solidFill>
                <a:effectLst/>
                <a:latin typeface="Times New Roman" panose="02020603050405020304" pitchFamily="18" charset="0"/>
              </a:rPr>
              <a:t>x</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(1, 1-x+x) olur.</a:t>
            </a:r>
            <a:r>
              <a:rPr lang="tr-TR" dirty="0"/>
              <a:t> </a:t>
            </a:r>
            <a:br>
              <a:rPr lang="tr-TR" dirty="0"/>
            </a:br>
            <a:br>
              <a:rPr lang="tr-TR" dirty="0"/>
            </a:br>
            <a:endParaRPr lang="tr-TR" sz="1800" b="1" i="0" dirty="0">
              <a:solidFill>
                <a:srgbClr val="000000"/>
              </a:solidFill>
              <a:effectLst/>
              <a:latin typeface="Times New Roman" panose="02020603050405020304" pitchFamily="18" charset="0"/>
            </a:endParaRPr>
          </a:p>
          <a:p>
            <a:br>
              <a:rPr lang="tr-TR" dirty="0"/>
            </a:br>
            <a:endParaRPr lang="tr-TR" dirty="0"/>
          </a:p>
        </p:txBody>
      </p:sp>
    </p:spTree>
    <p:extLst>
      <p:ext uri="{BB962C8B-B14F-4D97-AF65-F5344CB8AC3E}">
        <p14:creationId xmlns:p14="http://schemas.microsoft.com/office/powerpoint/2010/main" val="1878790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C99A05A9-2A6B-C29A-2421-F951B29ED58E}"/>
              </a:ext>
            </a:extLst>
          </p:cNvPr>
          <p:cNvSpPr txBox="1"/>
          <p:nvPr/>
        </p:nvSpPr>
        <p:spPr>
          <a:xfrm>
            <a:off x="1051560" y="256032"/>
            <a:ext cx="9829800" cy="6740307"/>
          </a:xfrm>
          <a:prstGeom prst="rect">
            <a:avLst/>
          </a:prstGeom>
          <a:noFill/>
        </p:spPr>
        <p:txBody>
          <a:bodyPr wrap="square">
            <a:spAutoFit/>
          </a:bodyPr>
          <a:lstStyle/>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”i tanımlayan ilk eşdeğerlik, </a:t>
            </a:r>
            <a:r>
              <a:rPr lang="tr-TR" sz="1800" b="0" i="0" dirty="0" err="1">
                <a:solidFill>
                  <a:srgbClr val="000000"/>
                </a:solidFill>
                <a:effectLst/>
                <a:latin typeface="Times New Roman" panose="02020603050405020304" pitchFamily="18" charset="0"/>
              </a:rPr>
              <a:t>Boole</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cebirinden</a:t>
            </a:r>
            <a:r>
              <a:rPr lang="tr-TR" sz="1800" b="0" i="0" dirty="0">
                <a:solidFill>
                  <a:srgbClr val="000000"/>
                </a:solidFill>
                <a:effectLst/>
                <a:latin typeface="Times New Roman" panose="02020603050405020304" pitchFamily="18" charset="0"/>
              </a:rPr>
              <a:t> de hatırlanacağı üzere bir önermenin “</a:t>
            </a:r>
            <a:r>
              <a:rPr lang="tr-TR" sz="1800" b="0" i="0" dirty="0" err="1">
                <a:solidFill>
                  <a:srgbClr val="000000"/>
                </a:solidFill>
                <a:effectLst/>
                <a:latin typeface="Times New Roman" panose="02020603050405020304" pitchFamily="18" charset="0"/>
              </a:rPr>
              <a:t>değil”inin</a:t>
            </a:r>
            <a:r>
              <a:rPr lang="tr-TR" sz="1800" b="0" i="0" dirty="0">
                <a:solidFill>
                  <a:srgbClr val="000000"/>
                </a:solidFill>
                <a:effectLst/>
                <a:latin typeface="Times New Roman" panose="02020603050405020304" pitchFamily="18" charset="0"/>
              </a:rPr>
              <a:t> onun “1”den “</a:t>
            </a:r>
            <a:r>
              <a:rPr lang="tr-TR" sz="1800" b="0" i="0" dirty="0" err="1">
                <a:solidFill>
                  <a:srgbClr val="000000"/>
                </a:solidFill>
                <a:effectLst/>
                <a:latin typeface="Times New Roman" panose="02020603050405020304" pitchFamily="18" charset="0"/>
              </a:rPr>
              <a:t>fark”ı</a:t>
            </a:r>
            <a:r>
              <a:rPr lang="tr-TR" sz="1800" b="0" i="0" dirty="0">
                <a:solidFill>
                  <a:srgbClr val="000000"/>
                </a:solidFill>
                <a:effectLst/>
                <a:latin typeface="Times New Roman" panose="02020603050405020304" pitchFamily="18" charset="0"/>
              </a:rPr>
              <a:t> olduğunu ifade eder.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eklemini tanımlayan ikinci eşdeğerlikte, “</a:t>
            </a:r>
            <a:r>
              <a:rPr lang="tr-TR" sz="1800" b="0" i="0" dirty="0" err="1">
                <a:solidFill>
                  <a:srgbClr val="000000"/>
                </a:solidFill>
                <a:effectLst/>
                <a:latin typeface="Times New Roman" panose="02020603050405020304" pitchFamily="18" charset="0"/>
              </a:rPr>
              <a:t>minimum”un</a:t>
            </a:r>
            <a:r>
              <a:rPr lang="tr-TR" sz="1800" b="0" i="0" dirty="0">
                <a:solidFill>
                  <a:srgbClr val="000000"/>
                </a:solidFill>
                <a:effectLst/>
                <a:latin typeface="Times New Roman" panose="02020603050405020304" pitchFamily="18" charset="0"/>
              </a:rPr>
              <a:t> kısaltması olarak kullanılan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ibaresi iki önermeden küçük değerli olanın alınmasını gerekli kılar.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eklemini tanımlayan üçüncü eşdeğerlikte, “</a:t>
            </a:r>
            <a:r>
              <a:rPr lang="tr-TR" sz="1800" b="0" i="0" dirty="0" err="1">
                <a:solidFill>
                  <a:srgbClr val="000000"/>
                </a:solidFill>
                <a:effectLst/>
                <a:latin typeface="Times New Roman" panose="02020603050405020304" pitchFamily="18" charset="0"/>
              </a:rPr>
              <a:t>maximum”un</a:t>
            </a:r>
            <a:r>
              <a:rPr lang="tr-TR" sz="1800" b="0" i="0" dirty="0">
                <a:solidFill>
                  <a:srgbClr val="000000"/>
                </a:solidFill>
                <a:effectLst/>
                <a:latin typeface="Times New Roman" panose="02020603050405020304" pitchFamily="18" charset="0"/>
              </a:rPr>
              <a:t> kısaltması olarak kullanılan “</a:t>
            </a:r>
            <a:r>
              <a:rPr lang="tr-TR" sz="1800" b="0" i="0" dirty="0" err="1">
                <a:solidFill>
                  <a:srgbClr val="000000"/>
                </a:solidFill>
                <a:effectLst/>
                <a:latin typeface="Times New Roman" panose="02020603050405020304" pitchFamily="18" charset="0"/>
              </a:rPr>
              <a:t>max</a:t>
            </a:r>
            <a:r>
              <a:rPr lang="tr-TR" sz="1800" b="0" i="0" dirty="0">
                <a:solidFill>
                  <a:srgbClr val="000000"/>
                </a:solidFill>
                <a:effectLst/>
                <a:latin typeface="Times New Roman" panose="02020603050405020304" pitchFamily="18" charset="0"/>
              </a:rPr>
              <a:t>” ibaresi iki önermeden büyük değerli olanının alınmasını gerekli kılar.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eklemini tanımlayan dördüncü eşdeğerlikteki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ibaresi, (1-x gereği) “ x</a:t>
            </a:r>
            <a:r>
              <a:rPr lang="tr-TR" b="1" dirty="0">
                <a:solidFill>
                  <a:srgbClr val="000000"/>
                </a:solidFill>
                <a:latin typeface="Times New Roman" panose="02020603050405020304" pitchFamily="18" charset="0"/>
              </a:rPr>
              <a:t>’ </a:t>
            </a:r>
            <a:r>
              <a:rPr lang="tr-TR" sz="1800" b="0" i="0" dirty="0">
                <a:solidFill>
                  <a:srgbClr val="000000"/>
                </a:solidFill>
                <a:effectLst/>
                <a:latin typeface="Times New Roman" panose="02020603050405020304" pitchFamily="18" charset="0"/>
              </a:rPr>
              <a:t>” önermesinin “y” ile toplamının “1” ile karşılaştırılmasını, bu iki değerden küçük olanının alınmasını gerekli kılar.</a:t>
            </a:r>
            <a:r>
              <a:rPr lang="tr-TR" dirty="0"/>
              <a:t> </a:t>
            </a:r>
          </a:p>
          <a:p>
            <a:endParaRPr lang="tr-TR" dirty="0"/>
          </a:p>
          <a:p>
            <a:pPr algn="just"/>
            <a:r>
              <a:rPr lang="tr-TR" sz="1800" b="0" i="0" dirty="0">
                <a:solidFill>
                  <a:srgbClr val="000000"/>
                </a:solidFill>
                <a:effectLst/>
                <a:latin typeface="Times New Roman" panose="02020603050405020304" pitchFamily="18" charset="0"/>
              </a:rPr>
              <a:t>“</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eklemini tanımlayan, “(x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 = (x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x)” eşdeğerliğinden türetilmiş olan beşinci eşdeğerlikteki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(1, 1-x+y),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(1, 1-x+y)]) ilk “</a:t>
            </a:r>
            <a:r>
              <a:rPr lang="tr-TR" sz="1800" b="0" i="0" dirty="0" err="1">
                <a:solidFill>
                  <a:srgbClr val="000000"/>
                </a:solidFill>
                <a:effectLst/>
                <a:latin typeface="Times New Roman" panose="02020603050405020304" pitchFamily="18" charset="0"/>
              </a:rPr>
              <a:t>min</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0" i="0" dirty="0" err="1">
                <a:solidFill>
                  <a:srgbClr val="000000"/>
                </a:solidFill>
                <a:effectLst/>
                <a:latin typeface="Times New Roman" panose="02020603050405020304" pitchFamily="18" charset="0"/>
              </a:rPr>
              <a:t>y</a:t>
            </a:r>
            <a:r>
              <a:rPr lang="tr-TR" sz="1800" b="0" i="0" dirty="0">
                <a:solidFill>
                  <a:srgbClr val="000000"/>
                </a:solidFill>
                <a:effectLst/>
                <a:latin typeface="Times New Roman" panose="02020603050405020304" pitchFamily="18" charset="0"/>
              </a:rPr>
              <a:t>)” ile “(</a:t>
            </a:r>
            <a:r>
              <a:rPr lang="tr-TR" sz="1800" b="0" i="0" dirty="0" err="1">
                <a:solidFill>
                  <a:srgbClr val="000000"/>
                </a:solidFill>
                <a:effectLst/>
                <a:latin typeface="Times New Roman" panose="02020603050405020304" pitchFamily="18" charset="0"/>
              </a:rPr>
              <a:t>y</a:t>
            </a:r>
            <a:r>
              <a:rPr lang="tr-TR" sz="1800" b="0" i="0" dirty="0" err="1">
                <a:solidFill>
                  <a:srgbClr val="000000"/>
                </a:solidFill>
                <a:effectLst/>
                <a:latin typeface="Symbol" panose="05050102010706020507" pitchFamily="18" charset="2"/>
              </a:rPr>
              <a:t></a:t>
            </a:r>
            <a:r>
              <a:rPr lang="tr-TR" sz="1800" b="0" i="0" dirty="0" err="1">
                <a:solidFill>
                  <a:srgbClr val="000000"/>
                </a:solidFill>
                <a:effectLst/>
                <a:latin typeface="Times New Roman" panose="02020603050405020304" pitchFamily="18" charset="0"/>
              </a:rPr>
              <a:t>x</a:t>
            </a:r>
            <a:r>
              <a:rPr lang="tr-TR" sz="1800" b="0" i="0" dirty="0">
                <a:solidFill>
                  <a:srgbClr val="000000"/>
                </a:solidFill>
                <a:effectLst/>
                <a:latin typeface="Times New Roman" panose="02020603050405020304" pitchFamily="18" charset="0"/>
              </a:rPr>
              <a:t>)” önermeleri arasındaki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eklemini ifade eder. Bir hayli karmaşık görünen bu eşdeğerlik, aritmetikteki “mutlak değer” nosyonu ile çok daha basit bir biçimde ifade edilebilmektedir:</a:t>
            </a:r>
          </a:p>
          <a:p>
            <a:r>
              <a:rPr lang="tr-TR" sz="1800" b="0" i="0" dirty="0">
                <a:solidFill>
                  <a:srgbClr val="000000"/>
                </a:solidFill>
                <a:effectLst/>
                <a:latin typeface="Times New Roman" panose="02020603050405020304" pitchFamily="18" charset="0"/>
              </a:rPr>
              <a:t>(x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y)=1 - |x-y|</a:t>
            </a:r>
            <a:r>
              <a:rPr lang="tr-TR" dirty="0"/>
              <a:t> </a:t>
            </a:r>
            <a:br>
              <a:rPr lang="tr-TR" dirty="0"/>
            </a:br>
            <a:br>
              <a:rPr lang="tr-TR" dirty="0"/>
            </a:br>
            <a:br>
              <a:rPr lang="tr-TR" dirty="0"/>
            </a:br>
            <a:br>
              <a:rPr lang="tr-TR" dirty="0"/>
            </a:br>
            <a:br>
              <a:rPr lang="tr-TR" dirty="0"/>
            </a:br>
            <a:br>
              <a:rPr lang="tr-TR" dirty="0"/>
            </a:br>
            <a:endParaRPr lang="tr-TR" dirty="0"/>
          </a:p>
        </p:txBody>
      </p:sp>
    </p:spTree>
    <p:extLst>
      <p:ext uri="{BB962C8B-B14F-4D97-AF65-F5344CB8AC3E}">
        <p14:creationId xmlns:p14="http://schemas.microsoft.com/office/powerpoint/2010/main" val="2923972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51E111D-1E00-7397-9071-EC60B4FA15FA}"/>
              </a:ext>
            </a:extLst>
          </p:cNvPr>
          <p:cNvSpPr txBox="1"/>
          <p:nvPr/>
        </p:nvSpPr>
        <p:spPr>
          <a:xfrm>
            <a:off x="1179576" y="374905"/>
            <a:ext cx="9756648" cy="4031873"/>
          </a:xfrm>
          <a:prstGeom prst="rect">
            <a:avLst/>
          </a:prstGeom>
          <a:noFill/>
        </p:spPr>
        <p:txBody>
          <a:bodyPr wrap="square">
            <a:spAutoFit/>
          </a:bodyPr>
          <a:lstStyle/>
          <a:p>
            <a:pPr algn="just"/>
            <a:r>
              <a:rPr lang="tr-TR" sz="1800" b="0" i="0" dirty="0" err="1">
                <a:solidFill>
                  <a:srgbClr val="000000"/>
                </a:solidFill>
                <a:effectLst/>
                <a:latin typeface="Times New Roman" panose="02020603050405020304" pitchFamily="18" charset="0"/>
              </a:rPr>
              <a:t>Lukasiewicz’in</a:t>
            </a:r>
            <a:r>
              <a:rPr lang="tr-TR" sz="1800" b="0" i="0" dirty="0">
                <a:solidFill>
                  <a:srgbClr val="000000"/>
                </a:solidFill>
                <a:effectLst/>
                <a:latin typeface="Times New Roman" panose="02020603050405020304" pitchFamily="18" charset="0"/>
              </a:rPr>
              <a:t> üç değerli mantığı bilindiği üzere iki değerli mantığın genişletilmiş bir versiyonudur ve dolayısıyla buradaki aritmetik işlemler iki değerli mantık ifadelerinin doğruluk değerlerinin tespiti için de kullanılabilirler. Bu kısımda, öncelikle “değil” ile “</a:t>
            </a:r>
            <a:r>
              <a:rPr lang="tr-TR" sz="1800" b="0" i="0" dirty="0" err="1">
                <a:solidFill>
                  <a:srgbClr val="000000"/>
                </a:solidFill>
                <a:effectLst/>
                <a:latin typeface="Times New Roman" panose="02020603050405020304" pitchFamily="18" charset="0"/>
              </a:rPr>
              <a:t>eklem”lerin</a:t>
            </a:r>
            <a:r>
              <a:rPr lang="tr-TR" sz="1800" b="0" i="0" dirty="0">
                <a:solidFill>
                  <a:srgbClr val="000000"/>
                </a:solidFill>
                <a:effectLst/>
                <a:latin typeface="Times New Roman" panose="02020603050405020304" pitchFamily="18" charset="0"/>
              </a:rPr>
              <a:t> sağladığı doğruluk değerlerinin, mukayese yapılabilmesi için her iki sisteme ait tabloları verilecek, daha sonra yukarıdaki aritmetik işlemlerin üç değerli ifadelerin doğruluk değerini belirlemede nasıl uygulandığı anlatılmaya çalışılacaktır.</a:t>
            </a:r>
            <a:r>
              <a:rPr lang="tr-TR" dirty="0"/>
              <a:t> </a:t>
            </a:r>
          </a:p>
          <a:p>
            <a:pPr algn="just"/>
            <a:endParaRPr lang="tr-TR" dirty="0"/>
          </a:p>
          <a:p>
            <a:pPr algn="just"/>
            <a:r>
              <a:rPr lang="tr-TR" dirty="0"/>
              <a:t>Tablo1</a:t>
            </a:r>
            <a:br>
              <a:rPr lang="tr-TR" dirty="0"/>
            </a:br>
            <a:r>
              <a:rPr lang="tr-TR" sz="2000" dirty="0"/>
              <a:t> </a:t>
            </a:r>
            <a:br>
              <a:rPr lang="tr-TR" sz="2000" dirty="0"/>
            </a:br>
            <a:br>
              <a:rPr lang="tr-TR" sz="2000" dirty="0"/>
            </a:br>
            <a:r>
              <a:rPr lang="tr-TR" dirty="0"/>
              <a:t> </a:t>
            </a:r>
            <a:br>
              <a:rPr lang="tr-TR" dirty="0"/>
            </a:br>
            <a:r>
              <a:rPr lang="tr-TR" dirty="0"/>
              <a:t> </a:t>
            </a:r>
            <a:br>
              <a:rPr lang="tr-TR" dirty="0"/>
            </a:br>
            <a:br>
              <a:rPr lang="tr-TR" dirty="0"/>
            </a:br>
            <a:endParaRPr lang="tr-TR" dirty="0"/>
          </a:p>
        </p:txBody>
      </p:sp>
      <p:pic>
        <p:nvPicPr>
          <p:cNvPr id="4" name="Resim 3">
            <a:extLst>
              <a:ext uri="{FF2B5EF4-FFF2-40B4-BE49-F238E27FC236}">
                <a16:creationId xmlns:a16="http://schemas.microsoft.com/office/drawing/2014/main" id="{683A069C-4D60-C294-070D-A34DA8FB6A69}"/>
              </a:ext>
            </a:extLst>
          </p:cNvPr>
          <p:cNvPicPr>
            <a:picLocks noChangeAspect="1"/>
          </p:cNvPicPr>
          <p:nvPr/>
        </p:nvPicPr>
        <p:blipFill>
          <a:blip r:embed="rId2"/>
          <a:stretch>
            <a:fillRect/>
          </a:stretch>
        </p:blipFill>
        <p:spPr>
          <a:xfrm>
            <a:off x="3449384" y="2606553"/>
            <a:ext cx="5154790" cy="1700271"/>
          </a:xfrm>
          <a:prstGeom prst="rect">
            <a:avLst/>
          </a:prstGeom>
        </p:spPr>
      </p:pic>
    </p:spTree>
    <p:extLst>
      <p:ext uri="{BB962C8B-B14F-4D97-AF65-F5344CB8AC3E}">
        <p14:creationId xmlns:p14="http://schemas.microsoft.com/office/powerpoint/2010/main" val="31463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525C9D3-2E4D-BC17-6E57-9440F16A0BDE}"/>
              </a:ext>
            </a:extLst>
          </p:cNvPr>
          <p:cNvSpPr txBox="1"/>
          <p:nvPr/>
        </p:nvSpPr>
        <p:spPr>
          <a:xfrm>
            <a:off x="1426464" y="420624"/>
            <a:ext cx="9418320" cy="2308324"/>
          </a:xfrm>
          <a:prstGeom prst="rect">
            <a:avLst/>
          </a:prstGeom>
          <a:noFill/>
        </p:spPr>
        <p:txBody>
          <a:bodyPr wrap="square">
            <a:spAutoFit/>
          </a:bodyPr>
          <a:lstStyle/>
          <a:p>
            <a:pPr algn="just"/>
            <a:endParaRPr lang="tr-TR" sz="1800" b="0" i="0" dirty="0">
              <a:solidFill>
                <a:srgbClr val="000000"/>
              </a:solidFill>
              <a:effectLst/>
              <a:latin typeface="Times New Roman" panose="02020603050405020304" pitchFamily="18" charset="0"/>
            </a:endParaRPr>
          </a:p>
          <a:p>
            <a:pPr algn="ctr"/>
            <a:r>
              <a:rPr lang="tr-TR" dirty="0"/>
              <a:t>Tablo 2</a:t>
            </a:r>
          </a:p>
          <a:p>
            <a:pPr algn="ctr"/>
            <a:endParaRPr lang="tr-TR" dirty="0"/>
          </a:p>
          <a:p>
            <a:pPr algn="ctr"/>
            <a:br>
              <a:rPr lang="tr-TR" dirty="0"/>
            </a:br>
            <a:br>
              <a:rPr lang="tr-TR" dirty="0"/>
            </a:br>
            <a:br>
              <a:rPr lang="tr-TR" dirty="0"/>
            </a:br>
            <a:r>
              <a:rPr lang="tr-TR" dirty="0"/>
              <a:t> </a:t>
            </a:r>
            <a:br>
              <a:rPr lang="tr-TR" dirty="0"/>
            </a:br>
            <a:endParaRPr lang="tr-TR" dirty="0"/>
          </a:p>
        </p:txBody>
      </p:sp>
      <p:pic>
        <p:nvPicPr>
          <p:cNvPr id="4" name="Resim 3">
            <a:extLst>
              <a:ext uri="{FF2B5EF4-FFF2-40B4-BE49-F238E27FC236}">
                <a16:creationId xmlns:a16="http://schemas.microsoft.com/office/drawing/2014/main" id="{66C083EF-3451-6BD5-648B-0850E7E7BA3B}"/>
              </a:ext>
            </a:extLst>
          </p:cNvPr>
          <p:cNvPicPr>
            <a:picLocks noChangeAspect="1"/>
          </p:cNvPicPr>
          <p:nvPr/>
        </p:nvPicPr>
        <p:blipFill>
          <a:blip r:embed="rId2"/>
          <a:stretch>
            <a:fillRect/>
          </a:stretch>
        </p:blipFill>
        <p:spPr>
          <a:xfrm>
            <a:off x="3789929" y="1129640"/>
            <a:ext cx="4612142" cy="2970123"/>
          </a:xfrm>
          <a:prstGeom prst="rect">
            <a:avLst/>
          </a:prstGeom>
        </p:spPr>
      </p:pic>
      <mc:AlternateContent xmlns:mc="http://schemas.openxmlformats.org/markup-compatibility/2006" xmlns:a14="http://schemas.microsoft.com/office/drawing/2010/main">
        <mc:Choice Requires="a14">
          <p:sp>
            <p:nvSpPr>
              <p:cNvPr id="6" name="Metin kutusu 5">
                <a:extLst>
                  <a:ext uri="{FF2B5EF4-FFF2-40B4-BE49-F238E27FC236}">
                    <a16:creationId xmlns:a16="http://schemas.microsoft.com/office/drawing/2014/main" id="{65FED6D4-0BEF-ADAA-2827-B9415C5B6C9D}"/>
                  </a:ext>
                </a:extLst>
              </p:cNvPr>
              <p:cNvSpPr txBox="1"/>
              <p:nvPr/>
            </p:nvSpPr>
            <p:spPr>
              <a:xfrm rot="10800000" flipV="1">
                <a:off x="859536" y="4460255"/>
                <a:ext cx="10104120" cy="946991"/>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Tablo 2</a:t>
                </a:r>
                <a:r>
                  <a:rPr lang="tr-TR" sz="1800" b="0" i="0" dirty="0">
                    <a:solidFill>
                      <a:srgbClr val="000000"/>
                    </a:solidFill>
                    <a:effectLst/>
                    <a:latin typeface="Times New Roman" panose="02020603050405020304" pitchFamily="18" charset="0"/>
                  </a:rPr>
                  <a:t>, “</a:t>
                </a:r>
                <a14:m>
                  <m:oMath xmlns:m="http://schemas.openxmlformats.org/officeDocument/2006/math">
                    <m:sSup>
                      <m:sSupPr>
                        <m:ctrlPr>
                          <a:rPr lang="tr-TR" sz="1800" b="0" i="1" smtClean="0">
                            <a:solidFill>
                              <a:srgbClr val="000000"/>
                            </a:solidFill>
                            <a:effectLst/>
                            <a:latin typeface="Cambria Math" panose="02040503050406030204" pitchFamily="18" charset="0"/>
                          </a:rPr>
                        </m:ctrlPr>
                      </m:sSupPr>
                      <m:e>
                        <m:r>
                          <a:rPr lang="tr-TR" sz="1800" b="0" i="1" smtClean="0">
                            <a:solidFill>
                              <a:srgbClr val="000000"/>
                            </a:solidFill>
                            <a:effectLst/>
                            <a:latin typeface="Cambria Math" panose="02040503050406030204" pitchFamily="18" charset="0"/>
                          </a:rPr>
                          <m:t>2</m:t>
                        </m:r>
                      </m:e>
                      <m:sup>
                        <m:r>
                          <a:rPr lang="tr-TR" sz="1800" b="0" i="1" smtClean="0">
                            <a:solidFill>
                              <a:srgbClr val="000000"/>
                            </a:solidFill>
                            <a:effectLst/>
                            <a:latin typeface="Cambria Math" panose="02040503050406030204" pitchFamily="18" charset="0"/>
                          </a:rPr>
                          <m:t>𝑛</m:t>
                        </m:r>
                      </m:sup>
                    </m:sSup>
                  </m:oMath>
                </a14:m>
                <a:r>
                  <a:rPr lang="tr-TR" sz="1800" b="0" i="0" dirty="0">
                    <a:solidFill>
                      <a:srgbClr val="000000"/>
                    </a:solidFill>
                    <a:effectLst/>
                    <a:latin typeface="Times New Roman" panose="02020603050405020304" pitchFamily="18" charset="0"/>
                  </a:rPr>
                  <a:t>” formülünü üç değerliliğe uyarladığımızda elde edilen “</a:t>
                </a:r>
                <a14:m>
                  <m:oMath xmlns:m="http://schemas.openxmlformats.org/officeDocument/2006/math">
                    <m:sSup>
                      <m:sSupPr>
                        <m:ctrlPr>
                          <a:rPr lang="tr-TR" i="1">
                            <a:solidFill>
                              <a:srgbClr val="000000"/>
                            </a:solidFill>
                            <a:latin typeface="Cambria Math" panose="02040503050406030204" pitchFamily="18" charset="0"/>
                          </a:rPr>
                        </m:ctrlPr>
                      </m:sSupPr>
                      <m:e>
                        <m:r>
                          <a:rPr lang="tr-TR" b="0" i="1" smtClean="0">
                            <a:solidFill>
                              <a:srgbClr val="000000"/>
                            </a:solidFill>
                            <a:latin typeface="Cambria Math" panose="02040503050406030204" pitchFamily="18" charset="0"/>
                          </a:rPr>
                          <m:t>3</m:t>
                        </m:r>
                      </m:e>
                      <m:sup>
                        <m:r>
                          <a:rPr lang="tr-TR" i="1">
                            <a:solidFill>
                              <a:srgbClr val="000000"/>
                            </a:solidFill>
                            <a:latin typeface="Cambria Math" panose="02040503050406030204" pitchFamily="18" charset="0"/>
                          </a:rPr>
                          <m:t>𝑛</m:t>
                        </m:r>
                      </m:sup>
                    </m:sSup>
                  </m:oMath>
                </a14:m>
                <a:r>
                  <a:rPr lang="tr-TR" sz="1800" b="0" i="0" dirty="0">
                    <a:solidFill>
                      <a:srgbClr val="000000"/>
                    </a:solidFill>
                    <a:effectLst/>
                    <a:latin typeface="Times New Roman" panose="02020603050405020304" pitchFamily="18" charset="0"/>
                  </a:rPr>
                  <a:t>” gereği “9” satırdan oluşmaktadır ve dikkat edilirse </a:t>
                </a:r>
                <a:r>
                  <a:rPr lang="tr-TR" sz="1800" b="1" i="0" dirty="0">
                    <a:solidFill>
                      <a:srgbClr val="000000"/>
                    </a:solidFill>
                    <a:effectLst/>
                    <a:latin typeface="Times New Roman" panose="02020603050405020304" pitchFamily="18" charset="0"/>
                  </a:rPr>
                  <a:t>tablo 2</a:t>
                </a:r>
                <a:r>
                  <a:rPr lang="tr-TR" sz="1800" b="0" i="0" dirty="0">
                    <a:solidFill>
                      <a:srgbClr val="000000"/>
                    </a:solidFill>
                    <a:effectLst/>
                    <a:latin typeface="Times New Roman" panose="02020603050405020304" pitchFamily="18" charset="0"/>
                  </a:rPr>
                  <a:t>, 1., 3., 7. ve 9. satırlarıyla </a:t>
                </a:r>
                <a:r>
                  <a:rPr lang="tr-TR" sz="1800" b="1" i="0" dirty="0">
                    <a:solidFill>
                      <a:srgbClr val="000000"/>
                    </a:solidFill>
                    <a:effectLst/>
                    <a:latin typeface="Times New Roman" panose="02020603050405020304" pitchFamily="18" charset="0"/>
                  </a:rPr>
                  <a:t>tablo 1</a:t>
                </a:r>
                <a:r>
                  <a:rPr lang="tr-TR" sz="1800" b="0" i="0" dirty="0">
                    <a:solidFill>
                      <a:srgbClr val="000000"/>
                    </a:solidFill>
                    <a:effectLst/>
                    <a:latin typeface="Times New Roman" panose="02020603050405020304" pitchFamily="18" charset="0"/>
                  </a:rPr>
                  <a:t>’i içermektedir.</a:t>
                </a:r>
                <a:r>
                  <a:rPr lang="tr-TR" dirty="0"/>
                  <a:t> </a:t>
                </a:r>
                <a:br>
                  <a:rPr lang="tr-TR" dirty="0"/>
                </a:br>
                <a:endParaRPr lang="tr-TR" dirty="0"/>
              </a:p>
            </p:txBody>
          </p:sp>
        </mc:Choice>
        <mc:Fallback xmlns="">
          <p:sp>
            <p:nvSpPr>
              <p:cNvPr id="6" name="Metin kutusu 5">
                <a:extLst>
                  <a:ext uri="{FF2B5EF4-FFF2-40B4-BE49-F238E27FC236}">
                    <a16:creationId xmlns:a16="http://schemas.microsoft.com/office/drawing/2014/main" id="{65FED6D4-0BEF-ADAA-2827-B9415C5B6C9D}"/>
                  </a:ext>
                </a:extLst>
              </p:cNvPr>
              <p:cNvSpPr txBox="1">
                <a:spLocks noRot="1" noChangeAspect="1" noMove="1" noResize="1" noEditPoints="1" noAdjustHandles="1" noChangeArrowheads="1" noChangeShapeType="1" noTextEdit="1"/>
              </p:cNvSpPr>
              <p:nvPr/>
            </p:nvSpPr>
            <p:spPr>
              <a:xfrm rot="10800000" flipV="1">
                <a:off x="859536" y="4460255"/>
                <a:ext cx="10104120" cy="946991"/>
              </a:xfrm>
              <a:prstGeom prst="rect">
                <a:avLst/>
              </a:prstGeom>
              <a:blipFill>
                <a:blip r:embed="rId3"/>
                <a:stretch>
                  <a:fillRect l="-483" t="-3871"/>
                </a:stretch>
              </a:blipFill>
            </p:spPr>
            <p:txBody>
              <a:bodyPr/>
              <a:lstStyle/>
              <a:p>
                <a:r>
                  <a:rPr lang="tr-TR">
                    <a:noFill/>
                  </a:rPr>
                  <a:t> </a:t>
                </a:r>
              </a:p>
            </p:txBody>
          </p:sp>
        </mc:Fallback>
      </mc:AlternateContent>
    </p:spTree>
    <p:extLst>
      <p:ext uri="{BB962C8B-B14F-4D97-AF65-F5344CB8AC3E}">
        <p14:creationId xmlns:p14="http://schemas.microsoft.com/office/powerpoint/2010/main" val="170306660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353</TotalTime>
  <Words>2166</Words>
  <Application>Microsoft Office PowerPoint</Application>
  <PresentationFormat>Geniş ekran</PresentationFormat>
  <Paragraphs>140</Paragraphs>
  <Slides>18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18</vt:i4>
      </vt:variant>
    </vt:vector>
  </HeadingPairs>
  <TitlesOfParts>
    <vt:vector size="25" baseType="lpstr">
      <vt:lpstr>Aptos</vt:lpstr>
      <vt:lpstr>Aptos Display</vt:lpstr>
      <vt:lpstr>Arial</vt:lpstr>
      <vt:lpstr>Cambria Math</vt:lpstr>
      <vt:lpstr>Symbol</vt:lpstr>
      <vt:lpstr>Times New Roman</vt:lpstr>
      <vt:lpstr>Office Teması</vt:lpstr>
      <vt:lpstr>Modern Mantık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müjdat güngör</dc:creator>
  <cp:lastModifiedBy>müjdat güngör</cp:lastModifiedBy>
  <cp:revision>4</cp:revision>
  <dcterms:created xsi:type="dcterms:W3CDTF">2025-03-11T06:22:47Z</dcterms:created>
  <dcterms:modified xsi:type="dcterms:W3CDTF">2025-05-06T08:15:56Z</dcterms:modified>
</cp:coreProperties>
</file>